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5" r:id="rId1"/>
  </p:sldMasterIdLst>
  <p:notesMasterIdLst>
    <p:notesMasterId r:id="rId43"/>
  </p:notesMasterIdLst>
  <p:sldIdLst>
    <p:sldId id="256" r:id="rId2"/>
    <p:sldId id="257" r:id="rId3"/>
    <p:sldId id="282" r:id="rId4"/>
    <p:sldId id="277" r:id="rId5"/>
    <p:sldId id="278" r:id="rId6"/>
    <p:sldId id="279" r:id="rId7"/>
    <p:sldId id="273" r:id="rId8"/>
    <p:sldId id="274" r:id="rId9"/>
    <p:sldId id="259" r:id="rId10"/>
    <p:sldId id="296" r:id="rId11"/>
    <p:sldId id="272" r:id="rId12"/>
    <p:sldId id="295" r:id="rId13"/>
    <p:sldId id="263" r:id="rId14"/>
    <p:sldId id="293" r:id="rId15"/>
    <p:sldId id="297" r:id="rId16"/>
    <p:sldId id="264" r:id="rId17"/>
    <p:sldId id="298" r:id="rId18"/>
    <p:sldId id="281" r:id="rId19"/>
    <p:sldId id="283" r:id="rId20"/>
    <p:sldId id="280" r:id="rId21"/>
    <p:sldId id="284" r:id="rId22"/>
    <p:sldId id="265" r:id="rId23"/>
    <p:sldId id="290" r:id="rId24"/>
    <p:sldId id="291" r:id="rId25"/>
    <p:sldId id="292" r:id="rId26"/>
    <p:sldId id="266" r:id="rId27"/>
    <p:sldId id="285" r:id="rId28"/>
    <p:sldId id="267" r:id="rId29"/>
    <p:sldId id="286" r:id="rId30"/>
    <p:sldId id="299" r:id="rId31"/>
    <p:sldId id="294" r:id="rId32"/>
    <p:sldId id="268" r:id="rId33"/>
    <p:sldId id="269" r:id="rId34"/>
    <p:sldId id="300" r:id="rId35"/>
    <p:sldId id="270" r:id="rId36"/>
    <p:sldId id="287" r:id="rId37"/>
    <p:sldId id="271" r:id="rId38"/>
    <p:sldId id="289" r:id="rId39"/>
    <p:sldId id="288" r:id="rId40"/>
    <p:sldId id="261" r:id="rId41"/>
    <p:sldId id="262" r:id="rId4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E3AC"/>
    <a:srgbClr val="EA9010"/>
    <a:srgbClr val="90BE6D"/>
    <a:srgbClr val="3737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6"/>
    <p:restoredTop sz="94680"/>
  </p:normalViewPr>
  <p:slideViewPr>
    <p:cSldViewPr snapToGrid="0">
      <p:cViewPr varScale="1">
        <p:scale>
          <a:sx n="180" d="100"/>
          <a:sy n="180" d="100"/>
        </p:scale>
        <p:origin x="200" y="7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 name="Google Shape;7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65AE1E86-EEE5-A006-3485-1D9D9AAF1CBA}"/>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26386760-2C98-36CE-58DE-539D25490B4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59134B68-6DB0-5892-12AC-9053C39A404D}"/>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92CD1EEA-499A-C841-4783-643793C9A96C}"/>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26</a:t>
            </a:fld>
            <a:endParaRPr/>
          </a:p>
        </p:txBody>
      </p:sp>
    </p:spTree>
    <p:extLst>
      <p:ext uri="{BB962C8B-B14F-4D97-AF65-F5344CB8AC3E}">
        <p14:creationId xmlns:p14="http://schemas.microsoft.com/office/powerpoint/2010/main" val="830705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B71D8C76-DF4D-3DA5-1AB2-6F14EF8F3CEF}"/>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B9B54958-1F47-2ED0-0FFA-23722DB50D9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D95F0B89-8EFF-D204-24EE-DC82D92B9E0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0F2C1169-3884-4DCB-5BF5-3D2274067A8B}"/>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27</a:t>
            </a:fld>
            <a:endParaRPr/>
          </a:p>
        </p:txBody>
      </p:sp>
    </p:spTree>
    <p:extLst>
      <p:ext uri="{BB962C8B-B14F-4D97-AF65-F5344CB8AC3E}">
        <p14:creationId xmlns:p14="http://schemas.microsoft.com/office/powerpoint/2010/main" val="40174631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22713A58-FFCD-4505-4E3F-D4525DEE8E37}"/>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AE9F6D7E-E281-C6FA-4032-A25E14ED6DE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90E94939-F8C8-C6BF-758E-F38CE27843F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11346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789935F3-5B2A-4428-C35B-ABA8DA003BC7}"/>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07111219-7F48-4F1D-2269-4672284B865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74D45B52-3E48-B08E-1F64-734108410F1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F9DBE572-71FA-6308-19DB-A1D74FA644E7}"/>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29</a:t>
            </a:fld>
            <a:endParaRPr/>
          </a:p>
        </p:txBody>
      </p:sp>
    </p:spTree>
    <p:extLst>
      <p:ext uri="{BB962C8B-B14F-4D97-AF65-F5344CB8AC3E}">
        <p14:creationId xmlns:p14="http://schemas.microsoft.com/office/powerpoint/2010/main" val="5719540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098DB79C-10AC-7C41-F2A1-FBC194BFC034}"/>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E1F6286B-6CB7-77C5-F8B0-8EC9DDC3F74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F9238090-80CE-DD3A-98A7-47FD76FADA7B}"/>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BFC8C349-951D-4E0A-D7F6-B2C6535DB65D}"/>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30</a:t>
            </a:fld>
            <a:endParaRPr/>
          </a:p>
        </p:txBody>
      </p:sp>
    </p:spTree>
    <p:extLst>
      <p:ext uri="{BB962C8B-B14F-4D97-AF65-F5344CB8AC3E}">
        <p14:creationId xmlns:p14="http://schemas.microsoft.com/office/powerpoint/2010/main" val="35245452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5C8394A8-C372-5770-7ADD-929889B0D0FE}"/>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3D9D45C0-8722-7BF1-612F-DFECAA5D8FE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0EFBD834-893A-18DA-A894-C68D1B314AE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316B5A9B-3B70-C555-D5DA-4C62D9949240}"/>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32</a:t>
            </a:fld>
            <a:endParaRPr/>
          </a:p>
        </p:txBody>
      </p:sp>
    </p:spTree>
    <p:extLst>
      <p:ext uri="{BB962C8B-B14F-4D97-AF65-F5344CB8AC3E}">
        <p14:creationId xmlns:p14="http://schemas.microsoft.com/office/powerpoint/2010/main" val="107855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00E027B5-D643-7450-3FC1-A4BE208B8531}"/>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BEB8B7F9-94E8-5033-0395-9B936373A26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B3C70BED-D66F-CAB7-3270-229CCC58A58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8065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655A2CC7-756F-9F10-E339-24B4469C55BE}"/>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C75E51A0-C7AF-F73B-18BE-327FA1C19F3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D676CEA9-1289-663F-A688-9B761D966512}"/>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22188010-7692-44BC-1188-95B48F4F18A3}"/>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35</a:t>
            </a:fld>
            <a:endParaRPr/>
          </a:p>
        </p:txBody>
      </p:sp>
    </p:spTree>
    <p:extLst>
      <p:ext uri="{BB962C8B-B14F-4D97-AF65-F5344CB8AC3E}">
        <p14:creationId xmlns:p14="http://schemas.microsoft.com/office/powerpoint/2010/main" val="6908028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250DAE5A-EAA7-D105-7B1B-6EDF9AA71C39}"/>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BE6369DB-2587-EDB8-5173-976EDE800FB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50C04F04-EC78-AE1D-98EF-FFFF656BB66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99482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 name="Google Shape;7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 name="Google Shape;10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41</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4083D77A-8329-6366-37D1-61DA8321E04D}"/>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D7B2C8E1-3A96-BBAD-5C22-AAD2D5504BE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C77B289D-91EB-30C1-DE95-00821F9C8BD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7748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0CEEDB30-484F-32EF-FDD9-86C547A75A9A}"/>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6D26BBBA-F228-6631-7FC0-CAB0F8556D4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9E569680-F8F8-459B-DCBD-314C84D84EA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1191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116EBCB9-1BDC-4E42-092C-CC82B546E375}"/>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4158CA15-A9F6-2B3A-5140-10FF0DF3C3BD}"/>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DCEEAEC4-3FF1-442C-366E-7F031FEFFA0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59416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E64B753A-B711-3D01-8263-98BF7B96E198}"/>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1DD38163-6B2B-4C47-F0E5-16778B2450F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61608963-30C6-E2BE-FBDB-51061890D8E3}"/>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6BD6C21C-C3DD-151B-DB00-FA731CAD7EC0}"/>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16</a:t>
            </a:fld>
            <a:endParaRPr/>
          </a:p>
        </p:txBody>
      </p:sp>
    </p:spTree>
    <p:extLst>
      <p:ext uri="{BB962C8B-B14F-4D97-AF65-F5344CB8AC3E}">
        <p14:creationId xmlns:p14="http://schemas.microsoft.com/office/powerpoint/2010/main" val="150524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F67F2139-3AD0-4AEA-D25A-53A5410522B0}"/>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78E08077-2DD0-BBE4-A9BB-7C04FF521BF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DCDD6B70-4BA7-E6BE-FB36-EC5DDF9B277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9E6FD52B-2DBB-45DE-393F-3EA050146D5B}"/>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21</a:t>
            </a:fld>
            <a:endParaRPr/>
          </a:p>
        </p:txBody>
      </p:sp>
    </p:spTree>
    <p:extLst>
      <p:ext uri="{BB962C8B-B14F-4D97-AF65-F5344CB8AC3E}">
        <p14:creationId xmlns:p14="http://schemas.microsoft.com/office/powerpoint/2010/main" val="1565672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F7F66264-DE0C-03BC-BC68-9BE132ABC652}"/>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12AB550C-7675-FB8C-F04C-44C41E38BF7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1B93436B-3B07-C5B8-9075-BE2F9CE3BFF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902481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タイトル スライド" type="title">
  <p:cSld name="TITLE">
    <p:spTree>
      <p:nvGrpSpPr>
        <p:cNvPr id="1" name="Shape 12"/>
        <p:cNvGrpSpPr/>
        <p:nvPr/>
      </p:nvGrpSpPr>
      <p:grpSpPr>
        <a:xfrm>
          <a:off x="0" y="0"/>
          <a:ext cx="0" cy="0"/>
          <a:chOff x="0" y="0"/>
          <a:chExt cx="0" cy="0"/>
        </a:xfrm>
      </p:grpSpPr>
      <p:sp>
        <p:nvSpPr>
          <p:cNvPr id="13" name="Google Shape;13;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b="1" i="0">
                <a:solidFill>
                  <a:srgbClr val="37371F"/>
                </a:solidFill>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4" name="Google Shape;14;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solidFill>
                  <a:srgbClr val="37371F"/>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5" name="Google Shape;15;p2"/>
          <p:cNvSpPr txBox="1"/>
          <p:nvPr/>
        </p:nvSpPr>
        <p:spPr>
          <a:xfrm>
            <a:off x="2352232" y="-315000"/>
            <a:ext cx="7487535" cy="7488000"/>
          </a:xfrm>
          <a:prstGeom prst="rect">
            <a:avLst/>
          </a:prstGeom>
          <a:blipFill rotWithShape="1">
            <a:blip r:embed="rId2">
              <a:alphaModFix amt="40000"/>
            </a:blip>
            <a:stretch>
              <a:fillRect/>
            </a:stretch>
          </a:blip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タイトルとコンテンツ" type="obj">
  <p:cSld name="OBJECT">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427383" y="266699"/>
            <a:ext cx="8844804" cy="75545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Calibri"/>
              <a:buNone/>
              <a:defRPr sz="4000" b="1" i="0">
                <a:solidFill>
                  <a:srgbClr val="37371F"/>
                </a:solidFill>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8" name="Google Shape;18;p3"/>
          <p:cNvSpPr txBox="1">
            <a:spLocks noGrp="1"/>
          </p:cNvSpPr>
          <p:nvPr>
            <p:ph type="body" idx="1"/>
          </p:nvPr>
        </p:nvSpPr>
        <p:spPr>
          <a:xfrm>
            <a:off x="427383" y="1487227"/>
            <a:ext cx="10515600" cy="497707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baseline="0">
                <a:solidFill>
                  <a:srgbClr val="37371F"/>
                </a:solidFill>
                <a:latin typeface="Helvetica Neue" panose="02000503000000020004" pitchFamily="2" charset="0"/>
                <a:ea typeface="A-OTF 中ゴシックBBB Pr6N Med" panose="020B0400000000000000" pitchFamily="34" charset="-128"/>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19" name="Google Shape;19;p3"/>
          <p:cNvPicPr preferRelativeResize="0"/>
          <p:nvPr/>
        </p:nvPicPr>
        <p:blipFill rotWithShape="1">
          <a:blip r:embed="rId2">
            <a:alphaModFix/>
          </a:blip>
          <a:srcRect/>
          <a:stretch/>
        </p:blipFill>
        <p:spPr>
          <a:xfrm rot="5400000">
            <a:off x="11096079" y="228375"/>
            <a:ext cx="338396" cy="1499355"/>
          </a:xfrm>
          <a:prstGeom prst="rect">
            <a:avLst/>
          </a:prstGeom>
          <a:noFill/>
          <a:ln>
            <a:noFill/>
          </a:ln>
        </p:spPr>
      </p:pic>
      <p:cxnSp>
        <p:nvCxnSpPr>
          <p:cNvPr id="20" name="Google Shape;20;p3"/>
          <p:cNvCxnSpPr/>
          <p:nvPr/>
        </p:nvCxnSpPr>
        <p:spPr>
          <a:xfrm>
            <a:off x="0" y="976750"/>
            <a:ext cx="10942983" cy="0"/>
          </a:xfrm>
          <a:prstGeom prst="straightConnector1">
            <a:avLst/>
          </a:prstGeom>
          <a:noFill/>
          <a:ln w="28575" cap="flat" cmpd="sng">
            <a:solidFill>
              <a:srgbClr val="757070"/>
            </a:solidFill>
            <a:prstDash val="solid"/>
            <a:miter lim="800000"/>
            <a:headEnd type="none" w="sm" len="sm"/>
            <a:tailEnd type="none" w="sm" len="sm"/>
          </a:ln>
        </p:spPr>
      </p:cxnSp>
      <p:sp>
        <p:nvSpPr>
          <p:cNvPr id="21" name="Google Shape;21;p3"/>
          <p:cNvSpPr txBox="1">
            <a:spLocks noGrp="1"/>
          </p:cNvSpPr>
          <p:nvPr>
            <p:ph type="sldNum" idx="12"/>
          </p:nvPr>
        </p:nvSpPr>
        <p:spPr>
          <a:xfrm>
            <a:off x="11684000" y="6464300"/>
            <a:ext cx="508000" cy="3937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22" name="Google Shape;22;p3" descr="図形 が含まれている画像&#10;&#10;自動的に生成された説明"/>
          <p:cNvPicPr preferRelativeResize="0"/>
          <p:nvPr/>
        </p:nvPicPr>
        <p:blipFill rotWithShape="1">
          <a:blip r:embed="rId3">
            <a:alphaModFix/>
          </a:blip>
          <a:srcRect/>
          <a:stretch/>
        </p:blipFill>
        <p:spPr>
          <a:xfrm>
            <a:off x="9461241" y="67743"/>
            <a:ext cx="2574860" cy="52533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タイトルとコンテンツ" preserve="1" userDrawn="1">
  <p:cSld name="1_タイトルとコンテンツ">
    <p:spTree>
      <p:nvGrpSpPr>
        <p:cNvPr id="1" name="Shape 16"/>
        <p:cNvGrpSpPr/>
        <p:nvPr/>
      </p:nvGrpSpPr>
      <p:grpSpPr>
        <a:xfrm>
          <a:off x="0" y="0"/>
          <a:ext cx="0" cy="0"/>
          <a:chOff x="0" y="0"/>
          <a:chExt cx="0" cy="0"/>
        </a:xfrm>
      </p:grpSpPr>
      <p:sp>
        <p:nvSpPr>
          <p:cNvPr id="18" name="Google Shape;18;p3"/>
          <p:cNvSpPr txBox="1">
            <a:spLocks noGrp="1"/>
          </p:cNvSpPr>
          <p:nvPr>
            <p:ph type="body" idx="1"/>
          </p:nvPr>
        </p:nvSpPr>
        <p:spPr>
          <a:xfrm>
            <a:off x="427383" y="1948996"/>
            <a:ext cx="10515600" cy="45153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baseline="0">
                <a:solidFill>
                  <a:srgbClr val="37371F"/>
                </a:solidFill>
                <a:latin typeface="Helvetica Neue" panose="02000503000000020004" pitchFamily="2" charset="0"/>
                <a:ea typeface="A-OTF Gothic BBB Pr6N Medium" panose="020B0400000000000000" pitchFamily="34" charset="-128"/>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19" name="Google Shape;19;p3"/>
          <p:cNvPicPr preferRelativeResize="0"/>
          <p:nvPr/>
        </p:nvPicPr>
        <p:blipFill rotWithShape="1">
          <a:blip r:embed="rId2">
            <a:alphaModFix/>
          </a:blip>
          <a:srcRect/>
          <a:stretch/>
        </p:blipFill>
        <p:spPr>
          <a:xfrm rot="5400000">
            <a:off x="11096079" y="228375"/>
            <a:ext cx="338396" cy="1499355"/>
          </a:xfrm>
          <a:prstGeom prst="rect">
            <a:avLst/>
          </a:prstGeom>
          <a:noFill/>
          <a:ln>
            <a:noFill/>
          </a:ln>
        </p:spPr>
      </p:pic>
      <p:cxnSp>
        <p:nvCxnSpPr>
          <p:cNvPr id="20" name="Google Shape;20;p3"/>
          <p:cNvCxnSpPr/>
          <p:nvPr/>
        </p:nvCxnSpPr>
        <p:spPr>
          <a:xfrm>
            <a:off x="0" y="976750"/>
            <a:ext cx="10942983" cy="0"/>
          </a:xfrm>
          <a:prstGeom prst="straightConnector1">
            <a:avLst/>
          </a:prstGeom>
          <a:noFill/>
          <a:ln w="28575" cap="flat" cmpd="sng">
            <a:solidFill>
              <a:srgbClr val="757070"/>
            </a:solidFill>
            <a:prstDash val="solid"/>
            <a:miter lim="800000"/>
            <a:headEnd type="none" w="sm" len="sm"/>
            <a:tailEnd type="none" w="sm" len="sm"/>
          </a:ln>
        </p:spPr>
      </p:cxnSp>
      <p:sp>
        <p:nvSpPr>
          <p:cNvPr id="21" name="Google Shape;21;p3"/>
          <p:cNvSpPr txBox="1">
            <a:spLocks noGrp="1"/>
          </p:cNvSpPr>
          <p:nvPr>
            <p:ph type="sldNum" idx="12"/>
          </p:nvPr>
        </p:nvSpPr>
        <p:spPr>
          <a:xfrm>
            <a:off x="11684000" y="6464300"/>
            <a:ext cx="508000" cy="3937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22" name="Google Shape;22;p3" descr="図形 が含まれている画像&#10;&#10;自動的に生成された説明"/>
          <p:cNvPicPr preferRelativeResize="0"/>
          <p:nvPr/>
        </p:nvPicPr>
        <p:blipFill rotWithShape="1">
          <a:blip r:embed="rId3">
            <a:alphaModFix/>
          </a:blip>
          <a:srcRect/>
          <a:stretch/>
        </p:blipFill>
        <p:spPr>
          <a:xfrm>
            <a:off x="9461241" y="67743"/>
            <a:ext cx="2574860" cy="525331"/>
          </a:xfrm>
          <a:prstGeom prst="rect">
            <a:avLst/>
          </a:prstGeom>
          <a:noFill/>
          <a:ln>
            <a:noFill/>
          </a:ln>
        </p:spPr>
      </p:pic>
      <p:sp>
        <p:nvSpPr>
          <p:cNvPr id="2" name="Google Shape;18;p3">
            <a:extLst>
              <a:ext uri="{FF2B5EF4-FFF2-40B4-BE49-F238E27FC236}">
                <a16:creationId xmlns:a16="http://schemas.microsoft.com/office/drawing/2014/main" id="{03471241-4B00-437F-2362-C21CF1A43576}"/>
              </a:ext>
            </a:extLst>
          </p:cNvPr>
          <p:cNvSpPr txBox="1">
            <a:spLocks noGrp="1"/>
          </p:cNvSpPr>
          <p:nvPr>
            <p:ph type="body" idx="13"/>
          </p:nvPr>
        </p:nvSpPr>
        <p:spPr>
          <a:xfrm>
            <a:off x="427383" y="1237931"/>
            <a:ext cx="10515600" cy="711064"/>
          </a:xfrm>
          <a:prstGeom prst="rect">
            <a:avLst/>
          </a:prstGeom>
          <a:noFill/>
          <a:ln>
            <a:noFill/>
          </a:ln>
        </p:spPr>
        <p:txBody>
          <a:bodyPr spcFirstLastPara="1" wrap="square" lIns="91425" tIns="45700" rIns="91425" bIns="45700" anchor="t" anchorCtr="0">
            <a:normAutofit/>
          </a:bodyPr>
          <a:lstStyle>
            <a:lvl1pPr marL="114300" lvl="0" indent="0" algn="l">
              <a:lnSpc>
                <a:spcPct val="90000"/>
              </a:lnSpc>
              <a:spcBef>
                <a:spcPts val="1000"/>
              </a:spcBef>
              <a:spcAft>
                <a:spcPts val="0"/>
              </a:spcAft>
              <a:buClr>
                <a:schemeClr val="dk1"/>
              </a:buClr>
              <a:buSzPts val="1800"/>
              <a:buNone/>
              <a:defRPr>
                <a:solidFill>
                  <a:srgbClr val="EA9010"/>
                </a:solidFill>
                <a:latin typeface="A P-OTF ゴシックMB101 Pr6N B" panose="020B0700000000000000" pitchFamily="34" charset="-128"/>
                <a:ea typeface="A P-OTF ゴシックMB101 Pr6N B" panose="020B0700000000000000" pitchFamily="34" charset="-128"/>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3" name="Google Shape;17;p3">
            <a:extLst>
              <a:ext uri="{FF2B5EF4-FFF2-40B4-BE49-F238E27FC236}">
                <a16:creationId xmlns:a16="http://schemas.microsoft.com/office/drawing/2014/main" id="{2F01FF8B-2636-C78B-0F7A-CDAB5E169B1E}"/>
              </a:ext>
            </a:extLst>
          </p:cNvPr>
          <p:cNvSpPr txBox="1">
            <a:spLocks noGrp="1"/>
          </p:cNvSpPr>
          <p:nvPr>
            <p:ph type="title"/>
          </p:nvPr>
        </p:nvSpPr>
        <p:spPr>
          <a:xfrm>
            <a:off x="427383" y="266699"/>
            <a:ext cx="8844804" cy="75545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Calibri"/>
              <a:buNone/>
              <a:defRPr sz="4000" b="1" i="0">
                <a:solidFill>
                  <a:srgbClr val="37371F"/>
                </a:solidFill>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1976050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タイトルとコンテンツ" preserve="1" userDrawn="1">
  <p:cSld name="1_タイトルとコンテンツ">
    <p:spTree>
      <p:nvGrpSpPr>
        <p:cNvPr id="1" name="Shape 16"/>
        <p:cNvGrpSpPr/>
        <p:nvPr/>
      </p:nvGrpSpPr>
      <p:grpSpPr>
        <a:xfrm>
          <a:off x="0" y="0"/>
          <a:ext cx="0" cy="0"/>
          <a:chOff x="0" y="0"/>
          <a:chExt cx="0" cy="0"/>
        </a:xfrm>
      </p:grpSpPr>
      <p:sp>
        <p:nvSpPr>
          <p:cNvPr id="18" name="Google Shape;18;p3"/>
          <p:cNvSpPr txBox="1">
            <a:spLocks noGrp="1"/>
          </p:cNvSpPr>
          <p:nvPr>
            <p:ph type="body" idx="1"/>
          </p:nvPr>
        </p:nvSpPr>
        <p:spPr>
          <a:xfrm>
            <a:off x="427383" y="1948996"/>
            <a:ext cx="10515600" cy="19626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solidFill>
                  <a:srgbClr val="37371F"/>
                </a:solidFill>
                <a:latin typeface="A-OTF Gothic BBB Pr6N Medium" panose="020B0400000000000000" pitchFamily="34" charset="-128"/>
                <a:ea typeface="A-OTF Gothic BBB Pr6N Medium" panose="020B0400000000000000" pitchFamily="34" charset="-128"/>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19" name="Google Shape;19;p3"/>
          <p:cNvPicPr preferRelativeResize="0"/>
          <p:nvPr/>
        </p:nvPicPr>
        <p:blipFill rotWithShape="1">
          <a:blip r:embed="rId2">
            <a:alphaModFix/>
          </a:blip>
          <a:srcRect/>
          <a:stretch/>
        </p:blipFill>
        <p:spPr>
          <a:xfrm rot="5400000">
            <a:off x="11096079" y="228375"/>
            <a:ext cx="338396" cy="1499355"/>
          </a:xfrm>
          <a:prstGeom prst="rect">
            <a:avLst/>
          </a:prstGeom>
          <a:noFill/>
          <a:ln>
            <a:noFill/>
          </a:ln>
        </p:spPr>
      </p:pic>
      <p:cxnSp>
        <p:nvCxnSpPr>
          <p:cNvPr id="20" name="Google Shape;20;p3"/>
          <p:cNvCxnSpPr/>
          <p:nvPr/>
        </p:nvCxnSpPr>
        <p:spPr>
          <a:xfrm>
            <a:off x="0" y="976750"/>
            <a:ext cx="10942983" cy="0"/>
          </a:xfrm>
          <a:prstGeom prst="straightConnector1">
            <a:avLst/>
          </a:prstGeom>
          <a:noFill/>
          <a:ln w="28575" cap="flat" cmpd="sng">
            <a:solidFill>
              <a:srgbClr val="757070"/>
            </a:solidFill>
            <a:prstDash val="solid"/>
            <a:miter lim="800000"/>
            <a:headEnd type="none" w="sm" len="sm"/>
            <a:tailEnd type="none" w="sm" len="sm"/>
          </a:ln>
        </p:spPr>
      </p:cxnSp>
      <p:sp>
        <p:nvSpPr>
          <p:cNvPr id="21" name="Google Shape;21;p3"/>
          <p:cNvSpPr txBox="1">
            <a:spLocks noGrp="1"/>
          </p:cNvSpPr>
          <p:nvPr>
            <p:ph type="sldNum" idx="12"/>
          </p:nvPr>
        </p:nvSpPr>
        <p:spPr>
          <a:xfrm>
            <a:off x="11684000" y="6464300"/>
            <a:ext cx="508000" cy="3937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22" name="Google Shape;22;p3" descr="図形 が含まれている画像&#10;&#10;自動的に生成された説明"/>
          <p:cNvPicPr preferRelativeResize="0"/>
          <p:nvPr/>
        </p:nvPicPr>
        <p:blipFill rotWithShape="1">
          <a:blip r:embed="rId3">
            <a:alphaModFix/>
          </a:blip>
          <a:srcRect/>
          <a:stretch/>
        </p:blipFill>
        <p:spPr>
          <a:xfrm>
            <a:off x="9461241" y="67743"/>
            <a:ext cx="2574860" cy="525331"/>
          </a:xfrm>
          <a:prstGeom prst="rect">
            <a:avLst/>
          </a:prstGeom>
          <a:noFill/>
          <a:ln>
            <a:noFill/>
          </a:ln>
        </p:spPr>
      </p:pic>
      <p:sp>
        <p:nvSpPr>
          <p:cNvPr id="2" name="Google Shape;18;p3">
            <a:extLst>
              <a:ext uri="{FF2B5EF4-FFF2-40B4-BE49-F238E27FC236}">
                <a16:creationId xmlns:a16="http://schemas.microsoft.com/office/drawing/2014/main" id="{03471241-4B00-437F-2362-C21CF1A43576}"/>
              </a:ext>
            </a:extLst>
          </p:cNvPr>
          <p:cNvSpPr txBox="1">
            <a:spLocks noGrp="1"/>
          </p:cNvSpPr>
          <p:nvPr>
            <p:ph type="body" idx="13" hasCustomPrompt="1"/>
          </p:nvPr>
        </p:nvSpPr>
        <p:spPr>
          <a:xfrm>
            <a:off x="427383" y="1237931"/>
            <a:ext cx="10515600" cy="711064"/>
          </a:xfrm>
          <a:prstGeom prst="rect">
            <a:avLst/>
          </a:prstGeom>
          <a:noFill/>
          <a:ln>
            <a:noFill/>
          </a:ln>
        </p:spPr>
        <p:txBody>
          <a:bodyPr spcFirstLastPara="1" wrap="square" lIns="91425" tIns="45700" rIns="91425" bIns="45700" anchor="t" anchorCtr="0">
            <a:normAutofit/>
          </a:bodyPr>
          <a:lstStyle>
            <a:lvl1pPr marL="114300" lvl="0" indent="0" algn="l">
              <a:lnSpc>
                <a:spcPct val="90000"/>
              </a:lnSpc>
              <a:spcBef>
                <a:spcPts val="1000"/>
              </a:spcBef>
              <a:spcAft>
                <a:spcPts val="0"/>
              </a:spcAft>
              <a:buClr>
                <a:schemeClr val="dk1"/>
              </a:buClr>
              <a:buSzPts val="1800"/>
              <a:buNone/>
              <a:defRPr>
                <a:solidFill>
                  <a:srgbClr val="EA9010"/>
                </a:solidFill>
                <a:latin typeface="A P-OTF ゴシックMB101 Pr6N B" panose="020B0700000000000000" pitchFamily="34" charset="-128"/>
                <a:ea typeface="A P-OTF ゴシックMB101 Pr6N B" panose="020B0700000000000000" pitchFamily="34" charset="-128"/>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r>
              <a:rPr lang="ja-JP" altLang="en-US" dirty="0"/>
              <a:t>ゴール</a:t>
            </a:r>
            <a:endParaRPr dirty="0"/>
          </a:p>
        </p:txBody>
      </p:sp>
      <p:sp>
        <p:nvSpPr>
          <p:cNvPr id="5" name="Google Shape;18;p3">
            <a:extLst>
              <a:ext uri="{FF2B5EF4-FFF2-40B4-BE49-F238E27FC236}">
                <a16:creationId xmlns:a16="http://schemas.microsoft.com/office/drawing/2014/main" id="{40F2E6E9-22CF-8897-A723-79148CB65D9D}"/>
              </a:ext>
            </a:extLst>
          </p:cNvPr>
          <p:cNvSpPr txBox="1">
            <a:spLocks noGrp="1"/>
          </p:cNvSpPr>
          <p:nvPr>
            <p:ph type="body" idx="14"/>
          </p:nvPr>
        </p:nvSpPr>
        <p:spPr>
          <a:xfrm>
            <a:off x="427383" y="4622665"/>
            <a:ext cx="10515600" cy="19626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solidFill>
                  <a:srgbClr val="37371F"/>
                </a:solidFill>
                <a:latin typeface="A-OTF Gothic BBB Pr6N Medium" panose="020B0400000000000000" pitchFamily="34" charset="-128"/>
                <a:ea typeface="A-OTF Gothic BBB Pr6N Medium" panose="020B0400000000000000" pitchFamily="34" charset="-128"/>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6" name="Google Shape;18;p3">
            <a:extLst>
              <a:ext uri="{FF2B5EF4-FFF2-40B4-BE49-F238E27FC236}">
                <a16:creationId xmlns:a16="http://schemas.microsoft.com/office/drawing/2014/main" id="{964C2D8E-C1D5-E2EB-A91B-DBB880A47FF9}"/>
              </a:ext>
            </a:extLst>
          </p:cNvPr>
          <p:cNvSpPr txBox="1">
            <a:spLocks noGrp="1"/>
          </p:cNvSpPr>
          <p:nvPr>
            <p:ph type="body" idx="15" hasCustomPrompt="1"/>
          </p:nvPr>
        </p:nvSpPr>
        <p:spPr>
          <a:xfrm>
            <a:off x="427383" y="3911600"/>
            <a:ext cx="10515600" cy="711064"/>
          </a:xfrm>
          <a:prstGeom prst="rect">
            <a:avLst/>
          </a:prstGeom>
          <a:noFill/>
          <a:ln>
            <a:noFill/>
          </a:ln>
        </p:spPr>
        <p:txBody>
          <a:bodyPr spcFirstLastPara="1" wrap="square" lIns="91425" tIns="45700" rIns="91425" bIns="45700" anchor="t" anchorCtr="0">
            <a:normAutofit/>
          </a:bodyPr>
          <a:lstStyle>
            <a:lvl1pPr marL="114300" lvl="0" indent="0" algn="l">
              <a:lnSpc>
                <a:spcPct val="90000"/>
              </a:lnSpc>
              <a:spcBef>
                <a:spcPts val="1000"/>
              </a:spcBef>
              <a:spcAft>
                <a:spcPts val="0"/>
              </a:spcAft>
              <a:buClr>
                <a:schemeClr val="dk1"/>
              </a:buClr>
              <a:buSzPts val="1800"/>
              <a:buNone/>
              <a:defRPr>
                <a:solidFill>
                  <a:srgbClr val="90BE6D"/>
                </a:solidFill>
                <a:latin typeface="A P-OTF ゴシックMB101 Pr6N B" panose="020B0700000000000000" pitchFamily="34" charset="-128"/>
                <a:ea typeface="A P-OTF ゴシックMB101 Pr6N B" panose="020B0700000000000000" pitchFamily="34" charset="-128"/>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r>
              <a:rPr lang="ja-JP" altLang="en-US" dirty="0"/>
              <a:t>ヒント</a:t>
            </a:r>
            <a:endParaRPr dirty="0"/>
          </a:p>
        </p:txBody>
      </p:sp>
      <p:sp>
        <p:nvSpPr>
          <p:cNvPr id="7" name="Google Shape;17;p3">
            <a:extLst>
              <a:ext uri="{FF2B5EF4-FFF2-40B4-BE49-F238E27FC236}">
                <a16:creationId xmlns:a16="http://schemas.microsoft.com/office/drawing/2014/main" id="{3A3DB0A2-8CED-0A3C-C35B-D89F2E37E547}"/>
              </a:ext>
            </a:extLst>
          </p:cNvPr>
          <p:cNvSpPr txBox="1">
            <a:spLocks noGrp="1"/>
          </p:cNvSpPr>
          <p:nvPr>
            <p:ph type="title"/>
          </p:nvPr>
        </p:nvSpPr>
        <p:spPr>
          <a:xfrm>
            <a:off x="427383" y="266699"/>
            <a:ext cx="8844804" cy="75545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Calibri"/>
              <a:buNone/>
              <a:defRPr sz="4000" b="1" i="0">
                <a:solidFill>
                  <a:srgbClr val="37371F"/>
                </a:solidFill>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966666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セクション見出し"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1850" y="1709738"/>
            <a:ext cx="11461077"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b="1" i="0">
                <a:solidFill>
                  <a:srgbClr val="37371F"/>
                </a:solidFill>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body" idx="1"/>
          </p:nvPr>
        </p:nvSpPr>
        <p:spPr>
          <a:xfrm>
            <a:off x="831850" y="4786017"/>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6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 name="Google Shape;27;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 name="Google Shape;28;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29" name="Google Shape;29;p4"/>
          <p:cNvPicPr preferRelativeResize="0"/>
          <p:nvPr/>
        </p:nvPicPr>
        <p:blipFill rotWithShape="1">
          <a:blip r:embed="rId2">
            <a:alphaModFix/>
          </a:blip>
          <a:srcRect/>
          <a:stretch/>
        </p:blipFill>
        <p:spPr>
          <a:xfrm rot="5400000">
            <a:off x="11178251" y="3826292"/>
            <a:ext cx="338396" cy="1499355"/>
          </a:xfrm>
          <a:prstGeom prst="rect">
            <a:avLst/>
          </a:prstGeom>
          <a:noFill/>
          <a:ln>
            <a:noFill/>
          </a:ln>
        </p:spPr>
      </p:pic>
      <p:cxnSp>
        <p:nvCxnSpPr>
          <p:cNvPr id="30" name="Google Shape;30;p4"/>
          <p:cNvCxnSpPr/>
          <p:nvPr/>
        </p:nvCxnSpPr>
        <p:spPr>
          <a:xfrm>
            <a:off x="82172" y="4574667"/>
            <a:ext cx="10942983" cy="0"/>
          </a:xfrm>
          <a:prstGeom prst="straightConnector1">
            <a:avLst/>
          </a:prstGeom>
          <a:noFill/>
          <a:ln w="28575" cap="flat" cmpd="sng">
            <a:solidFill>
              <a:srgbClr val="757070"/>
            </a:solidFill>
            <a:prstDash val="solid"/>
            <a:miter lim="800000"/>
            <a:headEnd type="none" w="sm" len="sm"/>
            <a:tailEnd type="none" w="sm" len="sm"/>
          </a:ln>
        </p:spPr>
      </p:cxnSp>
      <p:pic>
        <p:nvPicPr>
          <p:cNvPr id="31" name="Google Shape;31;p4" descr="図形&#10;&#10;中程度の精度で自動的に生成された説明"/>
          <p:cNvPicPr preferRelativeResize="0"/>
          <p:nvPr/>
        </p:nvPicPr>
        <p:blipFill rotWithShape="1">
          <a:blip r:embed="rId3">
            <a:alphaModFix/>
          </a:blip>
          <a:srcRect/>
          <a:stretch/>
        </p:blipFill>
        <p:spPr>
          <a:xfrm>
            <a:off x="8621351" y="354431"/>
            <a:ext cx="3314700" cy="676275"/>
          </a:xfrm>
          <a:prstGeom prst="rect">
            <a:avLst/>
          </a:prstGeom>
          <a:noFill/>
          <a:ln>
            <a:noFill/>
          </a:ln>
        </p:spPr>
      </p:pic>
      <p:pic>
        <p:nvPicPr>
          <p:cNvPr id="32" name="Google Shape;32;p4" descr="アイコン&#10;&#10;自動的に生成された説明"/>
          <p:cNvPicPr preferRelativeResize="0"/>
          <p:nvPr/>
        </p:nvPicPr>
        <p:blipFill rotWithShape="1">
          <a:blip r:embed="rId4">
            <a:alphaModFix/>
          </a:blip>
          <a:srcRect/>
          <a:stretch/>
        </p:blipFill>
        <p:spPr>
          <a:xfrm>
            <a:off x="7224158" y="172649"/>
            <a:ext cx="1397193" cy="1039837"/>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タイトルのみ" userDrawn="1">
  <p:cSld name="タイトルのみ">
    <p:spTree>
      <p:nvGrpSpPr>
        <p:cNvPr id="1" name="Shape 55"/>
        <p:cNvGrpSpPr/>
        <p:nvPr/>
      </p:nvGrpSpPr>
      <p:grpSpPr>
        <a:xfrm>
          <a:off x="0" y="0"/>
          <a:ext cx="0" cy="0"/>
          <a:chOff x="0" y="0"/>
          <a:chExt cx="0" cy="0"/>
        </a:xfrm>
      </p:grpSpPr>
      <p:sp>
        <p:nvSpPr>
          <p:cNvPr id="56" name="Google Shape;5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8" name="Google Shape;5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59" name="Google Shape;59;p7"/>
          <p:cNvPicPr preferRelativeResize="0"/>
          <p:nvPr/>
        </p:nvPicPr>
        <p:blipFill rotWithShape="1">
          <a:blip r:embed="rId2">
            <a:alphaModFix/>
          </a:blip>
          <a:srcRect/>
          <a:stretch/>
        </p:blipFill>
        <p:spPr>
          <a:xfrm rot="5400000">
            <a:off x="11096079" y="228375"/>
            <a:ext cx="338396" cy="1499355"/>
          </a:xfrm>
          <a:prstGeom prst="rect">
            <a:avLst/>
          </a:prstGeom>
          <a:noFill/>
          <a:ln>
            <a:noFill/>
          </a:ln>
        </p:spPr>
      </p:pic>
      <p:cxnSp>
        <p:nvCxnSpPr>
          <p:cNvPr id="60" name="Google Shape;60;p7"/>
          <p:cNvCxnSpPr/>
          <p:nvPr/>
        </p:nvCxnSpPr>
        <p:spPr>
          <a:xfrm>
            <a:off x="0" y="976750"/>
            <a:ext cx="10942983" cy="0"/>
          </a:xfrm>
          <a:prstGeom prst="straightConnector1">
            <a:avLst/>
          </a:prstGeom>
          <a:noFill/>
          <a:ln w="28575" cap="flat" cmpd="sng">
            <a:solidFill>
              <a:srgbClr val="757070"/>
            </a:solidFill>
            <a:prstDash val="solid"/>
            <a:miter lim="800000"/>
            <a:headEnd type="none" w="sm" len="sm"/>
            <a:tailEnd type="none" w="sm" len="sm"/>
          </a:ln>
        </p:spPr>
      </p:cxnSp>
      <p:pic>
        <p:nvPicPr>
          <p:cNvPr id="61" name="Google Shape;61;p7" descr="図形 が含まれている画像&#10;&#10;自動的に生成された説明"/>
          <p:cNvPicPr preferRelativeResize="0"/>
          <p:nvPr/>
        </p:nvPicPr>
        <p:blipFill rotWithShape="1">
          <a:blip r:embed="rId3">
            <a:alphaModFix/>
          </a:blip>
          <a:srcRect/>
          <a:stretch/>
        </p:blipFill>
        <p:spPr>
          <a:xfrm>
            <a:off x="9461241" y="67743"/>
            <a:ext cx="2574860" cy="525331"/>
          </a:xfrm>
          <a:prstGeom prst="rect">
            <a:avLst/>
          </a:prstGeom>
          <a:noFill/>
          <a:ln>
            <a:noFill/>
          </a:ln>
        </p:spPr>
      </p:pic>
      <p:sp>
        <p:nvSpPr>
          <p:cNvPr id="2" name="Google Shape;17;p3">
            <a:extLst>
              <a:ext uri="{FF2B5EF4-FFF2-40B4-BE49-F238E27FC236}">
                <a16:creationId xmlns:a16="http://schemas.microsoft.com/office/drawing/2014/main" id="{7574BFDF-10C9-66A4-D13C-67F8649A0ADE}"/>
              </a:ext>
            </a:extLst>
          </p:cNvPr>
          <p:cNvSpPr txBox="1">
            <a:spLocks noGrp="1"/>
          </p:cNvSpPr>
          <p:nvPr>
            <p:ph type="title"/>
          </p:nvPr>
        </p:nvSpPr>
        <p:spPr>
          <a:xfrm>
            <a:off x="427383" y="266699"/>
            <a:ext cx="8844804" cy="75545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Calibri"/>
              <a:buNone/>
              <a:defRPr sz="4000" b="1" i="0">
                <a:solidFill>
                  <a:srgbClr val="37371F"/>
                </a:solidFill>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白紙" type="blank">
  <p:cSld name="BLANK">
    <p:spTree>
      <p:nvGrpSpPr>
        <p:cNvPr id="1" name="Shape 63"/>
        <p:cNvGrpSpPr/>
        <p:nvPr/>
      </p:nvGrpSpPr>
      <p:grpSpPr>
        <a:xfrm>
          <a:off x="0" y="0"/>
          <a:ext cx="0" cy="0"/>
          <a:chOff x="0" y="0"/>
          <a:chExt cx="0" cy="0"/>
        </a:xfrm>
      </p:grpSpPr>
      <p:sp>
        <p:nvSpPr>
          <p:cNvPr id="64" name="Google Shape;64;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67" name="Google Shape;67;p8" descr="図形 が含まれている画像&#10;&#10;自動的に生成された説明"/>
          <p:cNvPicPr preferRelativeResize="0"/>
          <p:nvPr/>
        </p:nvPicPr>
        <p:blipFill rotWithShape="1">
          <a:blip r:embed="rId2">
            <a:alphaModFix/>
          </a:blip>
          <a:srcRect/>
          <a:stretch/>
        </p:blipFill>
        <p:spPr>
          <a:xfrm>
            <a:off x="9461241" y="67743"/>
            <a:ext cx="2574860" cy="52533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6" r:id="rId3"/>
    <p:sldLayoutId id="2147483657" r:id="rId4"/>
    <p:sldLayoutId id="2147483650"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1" i="0" u="none" strike="noStrike" cap="none">
          <a:solidFill>
            <a:srgbClr val="000000"/>
          </a:solidFill>
          <a:latin typeface="A P-OTF Gothic MB101 Pr6N B" panose="020B0400000000000000" pitchFamily="34" charset="-128"/>
          <a:ea typeface="A P-OTF Gothic MB101 Pr6N B" panose="020B0400000000000000" pitchFamily="34" charset="-128"/>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qiita.com/usashirou/items/a52cc331817c294a98dc"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akizukidenshi.com/goodsaffix/a-551srd.pdf"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308029/shinkan" TargetMode="Externa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hyperlink" Target="https://www.arduino.cc/en/software"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
        <p:cNvGrpSpPr/>
        <p:nvPr/>
      </p:nvGrpSpPr>
      <p:grpSpPr>
        <a:xfrm>
          <a:off x="0" y="0"/>
          <a:ext cx="0" cy="0"/>
          <a:chOff x="0" y="0"/>
          <a:chExt cx="0" cy="0"/>
        </a:xfrm>
      </p:grpSpPr>
      <p:sp>
        <p:nvSpPr>
          <p:cNvPr id="72" name="Google Shape;72;p9"/>
          <p:cNvSpPr txBox="1">
            <a:spLocks noGrp="1"/>
          </p:cNvSpPr>
          <p:nvPr>
            <p:ph type="ctrTitle"/>
          </p:nvPr>
        </p:nvSpPr>
        <p:spPr>
          <a:xfrm>
            <a:off x="1524000" y="1122363"/>
            <a:ext cx="9144000" cy="2387600"/>
          </a:xfrm>
          <a:noFill/>
          <a:ln>
            <a:noFill/>
          </a:ln>
        </p:spPr>
        <p:txBody>
          <a:bodyPr spcFirstLastPara="1" wrap="square" lIns="91425" tIns="45700" rIns="91425" bIns="45700" anchor="b" anchorCtr="0">
            <a:normAutofit fontScale="90000"/>
          </a:bodyPr>
          <a:lstStyle/>
          <a:p>
            <a:pPr lvl="0"/>
            <a:r>
              <a:rPr lang="ja-JP" altLang="en-US" dirty="0">
                <a:sym typeface="Calibri"/>
              </a:rPr>
              <a:t>電装班新歓</a:t>
            </a:r>
            <a:br>
              <a:rPr lang="ja-JP" altLang="en-US" dirty="0">
                <a:sym typeface="Calibri"/>
              </a:rPr>
            </a:br>
            <a:r>
              <a:rPr lang="en-US" altLang="ja-JP" dirty="0">
                <a:sym typeface="Calibri"/>
              </a:rPr>
              <a:t>-LED</a:t>
            </a:r>
            <a:r>
              <a:rPr lang="ja-JP" altLang="en-US" dirty="0">
                <a:sym typeface="Calibri"/>
              </a:rPr>
              <a:t>をピカピカ光らせよう！</a:t>
            </a:r>
            <a:r>
              <a:rPr lang="en-US" altLang="ja-JP" dirty="0">
                <a:sym typeface="Calibri"/>
              </a:rPr>
              <a:t>-</a:t>
            </a:r>
            <a:endParaRPr lang="ja-JP" altLang="en-US" dirty="0">
              <a:sym typeface="Calibri"/>
            </a:endParaRPr>
          </a:p>
        </p:txBody>
      </p:sp>
      <p:sp>
        <p:nvSpPr>
          <p:cNvPr id="4" name="字幕 3">
            <a:extLst>
              <a:ext uri="{FF2B5EF4-FFF2-40B4-BE49-F238E27FC236}">
                <a16:creationId xmlns:a16="http://schemas.microsoft.com/office/drawing/2014/main" id="{01CB356D-DB32-E816-16DD-876115510261}"/>
              </a:ext>
            </a:extLst>
          </p:cNvPr>
          <p:cNvSpPr>
            <a:spLocks noGrp="1"/>
          </p:cNvSpPr>
          <p:nvPr>
            <p:ph type="subTitle" idx="1"/>
          </p:nvPr>
        </p:nvSpPr>
        <p:spPr/>
        <p:txBody>
          <a:bodyPr/>
          <a:lstStyle/>
          <a:p>
            <a:endParaRPr lang="ja-JP" altLang="en-US"/>
          </a:p>
        </p:txBody>
      </p:sp>
      <p:sp>
        <p:nvSpPr>
          <p:cNvPr id="73" name="Google Shape;73;p9"/>
          <p:cNvSpPr txBox="1"/>
          <p:nvPr/>
        </p:nvSpPr>
        <p:spPr>
          <a:xfrm>
            <a:off x="8189843" y="5774392"/>
            <a:ext cx="4002157" cy="95406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作成：</a:t>
            </a:r>
            <a:r>
              <a:rPr lang="ja-JP" altLang="en-US"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服部開都</a:t>
            </a:r>
            <a:r>
              <a:rPr lang="ja-JP"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a:t>
            </a:r>
            <a:r>
              <a:rPr lang="en-US" altLang="ja-JP"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24</a:t>
            </a:r>
            <a:r>
              <a:rPr lang="ja-JP"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a:t>
            </a:r>
            <a:endParaRPr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endParaRPr>
          </a:p>
          <a:p>
            <a:pPr marL="0" marR="0" lvl="0" indent="0" algn="l" rtl="0">
              <a:spcBef>
                <a:spcPts val="0"/>
              </a:spcBef>
              <a:spcAft>
                <a:spcPts val="0"/>
              </a:spcAft>
              <a:buNone/>
            </a:pPr>
            <a:r>
              <a:rPr lang="ja-JP"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担当：</a:t>
            </a:r>
            <a:r>
              <a:rPr lang="ja-JP" altLang="en-US"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服部開都</a:t>
            </a:r>
            <a:r>
              <a:rPr lang="ja-JP"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a:t>
            </a:r>
            <a:r>
              <a:rPr lang="en-US" altLang="ja-JP"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24</a:t>
            </a:r>
            <a:r>
              <a:rPr lang="ja-JP" sz="2800" dirty="0">
                <a:solidFill>
                  <a:schemeClr val="dk1"/>
                </a:solidFill>
                <a:latin typeface="A-OTF 中ゴシックBBB Pr6N Med" panose="020B0400000000000000" pitchFamily="34" charset="-128"/>
                <a:ea typeface="A-OTF 中ゴシックBBB Pr6N Med" panose="020B0400000000000000" pitchFamily="34" charset="-128"/>
                <a:cs typeface="Calibri"/>
                <a:sym typeface="Calibri"/>
              </a:rPr>
              <a:t>）</a:t>
            </a:r>
            <a:endParaRPr dirty="0">
              <a:latin typeface="A-OTF 中ゴシックBBB Pr6N Med" panose="020B0400000000000000" pitchFamily="34" charset="-128"/>
              <a:ea typeface="A-OTF 中ゴシックBBB Pr6N Med" panose="020B0400000000000000" pitchFamily="34"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B1F5131D-1D3C-A322-1D58-378FB514D10E}"/>
              </a:ext>
            </a:extLst>
          </p:cNvPr>
          <p:cNvSpPr>
            <a:spLocks noGrp="1"/>
          </p:cNvSpPr>
          <p:nvPr>
            <p:ph type="body" idx="1"/>
          </p:nvPr>
        </p:nvSpPr>
        <p:spPr>
          <a:xfrm>
            <a:off x="427383" y="1948996"/>
            <a:ext cx="10515600" cy="4515304"/>
          </a:xfrm>
        </p:spPr>
        <p:txBody>
          <a:bodyPr/>
          <a:lstStyle/>
          <a:p>
            <a:r>
              <a:rPr lang="en-US" altLang="ja-JP" dirty="0"/>
              <a:t>setup(): </a:t>
            </a:r>
            <a:r>
              <a:rPr lang="ja-JP" altLang="en-US" dirty="0"/>
              <a:t>プログラム実行時に最初に１回だけ実装される</a:t>
            </a:r>
            <a:endParaRPr lang="en-US" altLang="ja-JP" dirty="0"/>
          </a:p>
          <a:p>
            <a:r>
              <a:rPr lang="en-US" altLang="ja-JP" dirty="0"/>
              <a:t>loop(): </a:t>
            </a:r>
            <a:r>
              <a:rPr lang="ja-JP" altLang="en-US" dirty="0"/>
              <a:t>プログラムを実行すると括弧の内側に書いたコードが上から順に実行され、一番下まで行くとまた上にもどってずっと繰り返される</a:t>
            </a:r>
            <a:endParaRPr lang="en-US" altLang="ja-JP" dirty="0"/>
          </a:p>
        </p:txBody>
      </p:sp>
      <p:sp>
        <p:nvSpPr>
          <p:cNvPr id="9" name="テキスト プレースホルダー 8">
            <a:extLst>
              <a:ext uri="{FF2B5EF4-FFF2-40B4-BE49-F238E27FC236}">
                <a16:creationId xmlns:a16="http://schemas.microsoft.com/office/drawing/2014/main" id="{7821AF32-CFE5-309F-B532-77B464E6FEB8}"/>
              </a:ext>
            </a:extLst>
          </p:cNvPr>
          <p:cNvSpPr>
            <a:spLocks noGrp="1"/>
          </p:cNvSpPr>
          <p:nvPr>
            <p:ph type="body" idx="13"/>
          </p:nvPr>
        </p:nvSpPr>
        <p:spPr>
          <a:xfrm>
            <a:off x="427383" y="1237931"/>
            <a:ext cx="10515600" cy="711064"/>
          </a:xfrm>
        </p:spPr>
        <p:txBody>
          <a:bodyPr/>
          <a:lstStyle/>
          <a:p>
            <a:r>
              <a:rPr lang="en-US" altLang="ja-JP" dirty="0"/>
              <a:t>Arduino</a:t>
            </a:r>
            <a:r>
              <a:rPr lang="ja-JP" altLang="en-US" dirty="0"/>
              <a:t>の関数</a:t>
            </a:r>
            <a:endParaRPr lang="en-US" altLang="ja-JP" dirty="0"/>
          </a:p>
        </p:txBody>
      </p:sp>
      <p:sp>
        <p:nvSpPr>
          <p:cNvPr id="2" name="タイトル 1">
            <a:extLst>
              <a:ext uri="{FF2B5EF4-FFF2-40B4-BE49-F238E27FC236}">
                <a16:creationId xmlns:a16="http://schemas.microsoft.com/office/drawing/2014/main" id="{9B06379F-C8D3-D31C-7DCF-D5114441F2F5}"/>
              </a:ext>
            </a:extLst>
          </p:cNvPr>
          <p:cNvSpPr>
            <a:spLocks noGrp="1"/>
          </p:cNvSpPr>
          <p:nvPr>
            <p:ph type="title"/>
          </p:nvPr>
        </p:nvSpPr>
        <p:spPr>
          <a:xfrm>
            <a:off x="427383" y="266699"/>
            <a:ext cx="8844804" cy="755451"/>
          </a:xfrm>
        </p:spPr>
        <p:txBody>
          <a:bodyPr/>
          <a:lstStyle/>
          <a:p>
            <a:r>
              <a:rPr lang="en-US" altLang="ja-JP" dirty="0"/>
              <a:t>2</a:t>
            </a:r>
            <a:r>
              <a:rPr lang="en-US" altLang="ja-JP" dirty="0">
                <a:sym typeface="Calibri"/>
              </a:rPr>
              <a:t>. </a:t>
            </a:r>
            <a:r>
              <a:rPr lang="ja-JP" altLang="en-US" dirty="0">
                <a:sym typeface="Calibri"/>
              </a:rPr>
              <a:t>パソコンで環境構築しよう！</a:t>
            </a:r>
            <a:endParaRPr lang="ja-JP" altLang="en-US" dirty="0"/>
          </a:p>
        </p:txBody>
      </p:sp>
      <p:pic>
        <p:nvPicPr>
          <p:cNvPr id="5" name="図 4">
            <a:extLst>
              <a:ext uri="{FF2B5EF4-FFF2-40B4-BE49-F238E27FC236}">
                <a16:creationId xmlns:a16="http://schemas.microsoft.com/office/drawing/2014/main" id="{6C21F7D1-62CC-4980-94AC-CA754F20E171}"/>
              </a:ext>
            </a:extLst>
          </p:cNvPr>
          <p:cNvPicPr>
            <a:picLocks noChangeAspect="1"/>
          </p:cNvPicPr>
          <p:nvPr/>
        </p:nvPicPr>
        <p:blipFill>
          <a:blip r:embed="rId2"/>
          <a:srcRect b="50881"/>
          <a:stretch/>
        </p:blipFill>
        <p:spPr>
          <a:xfrm>
            <a:off x="6930334" y="3693935"/>
            <a:ext cx="4834283" cy="2897366"/>
          </a:xfrm>
          <a:prstGeom prst="rect">
            <a:avLst/>
          </a:prstGeom>
        </p:spPr>
      </p:pic>
    </p:spTree>
    <p:extLst>
      <p:ext uri="{BB962C8B-B14F-4D97-AF65-F5344CB8AC3E}">
        <p14:creationId xmlns:p14="http://schemas.microsoft.com/office/powerpoint/2010/main" val="829215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37A846D6-16AE-706D-5AA4-DF9C455F8285}"/>
              </a:ext>
            </a:extLst>
          </p:cNvPr>
          <p:cNvSpPr>
            <a:spLocks noGrp="1"/>
          </p:cNvSpPr>
          <p:nvPr>
            <p:ph type="body" idx="1"/>
          </p:nvPr>
        </p:nvSpPr>
        <p:spPr>
          <a:xfrm>
            <a:off x="427383" y="1948996"/>
            <a:ext cx="10515600" cy="4515304"/>
          </a:xfrm>
        </p:spPr>
        <p:txBody>
          <a:bodyPr/>
          <a:lstStyle/>
          <a:p>
            <a:r>
              <a:rPr lang="ja-JP" altLang="en-US" dirty="0"/>
              <a:t>下のサイトを参考に</a:t>
            </a:r>
            <a:r>
              <a:rPr lang="en-US" altLang="ja-JP" dirty="0" err="1"/>
              <a:t>arduino</a:t>
            </a:r>
            <a:r>
              <a:rPr lang="ja-JP" altLang="en-US" dirty="0"/>
              <a:t>の設定と</a:t>
            </a:r>
            <a:r>
              <a:rPr lang="en-US" altLang="ja-JP" dirty="0"/>
              <a:t>WCH-Link</a:t>
            </a:r>
            <a:r>
              <a:rPr lang="ja-JP" altLang="en-US" dirty="0"/>
              <a:t>のインストール</a:t>
            </a:r>
            <a:r>
              <a:rPr lang="ja-JP" altLang="en-US"/>
              <a:t>をする。</a:t>
            </a:r>
            <a:endParaRPr lang="en-US" altLang="ja-JP" dirty="0"/>
          </a:p>
          <a:p>
            <a:r>
              <a:rPr lang="en-US" altLang="ja-JP" dirty="0">
                <a:hlinkClick r:id="rId2"/>
              </a:rPr>
              <a:t>https://qiita.com/usashirou/items/a52cc331817c294a98dc</a:t>
            </a:r>
            <a:endParaRPr lang="en-US" altLang="ja-JP" dirty="0"/>
          </a:p>
        </p:txBody>
      </p:sp>
      <p:sp>
        <p:nvSpPr>
          <p:cNvPr id="11" name="テキスト プレースホルダー 10">
            <a:extLst>
              <a:ext uri="{FF2B5EF4-FFF2-40B4-BE49-F238E27FC236}">
                <a16:creationId xmlns:a16="http://schemas.microsoft.com/office/drawing/2014/main" id="{A81AE3F1-32D7-0C64-FDAF-D3A295A94D02}"/>
              </a:ext>
            </a:extLst>
          </p:cNvPr>
          <p:cNvSpPr>
            <a:spLocks noGrp="1"/>
          </p:cNvSpPr>
          <p:nvPr>
            <p:ph type="body" idx="13"/>
          </p:nvPr>
        </p:nvSpPr>
        <p:spPr>
          <a:xfrm>
            <a:off x="427383" y="1237931"/>
            <a:ext cx="10515600" cy="711064"/>
          </a:xfrm>
        </p:spPr>
        <p:txBody>
          <a:bodyPr/>
          <a:lstStyle/>
          <a:p>
            <a:r>
              <a:rPr lang="ja-JP" altLang="en-US" dirty="0"/>
              <a:t>今回使うマイコンが動くようにする</a:t>
            </a:r>
          </a:p>
        </p:txBody>
      </p:sp>
      <p:sp>
        <p:nvSpPr>
          <p:cNvPr id="7" name="タイトル 4">
            <a:extLst>
              <a:ext uri="{FF2B5EF4-FFF2-40B4-BE49-F238E27FC236}">
                <a16:creationId xmlns:a16="http://schemas.microsoft.com/office/drawing/2014/main" id="{8BE63F80-1D1B-A962-5233-84F77ACE98D1}"/>
              </a:ext>
            </a:extLst>
          </p:cNvPr>
          <p:cNvSpPr>
            <a:spLocks noGrp="1"/>
          </p:cNvSpPr>
          <p:nvPr>
            <p:ph type="title"/>
          </p:nvPr>
        </p:nvSpPr>
        <p:spPr>
          <a:xfrm>
            <a:off x="427383" y="266699"/>
            <a:ext cx="8844804" cy="755451"/>
          </a:xfrm>
        </p:spPr>
        <p:txBody>
          <a:bodyPr/>
          <a:lstStyle/>
          <a:p>
            <a:r>
              <a:rPr lang="en-US" altLang="ja-JP" dirty="0">
                <a:sym typeface="Calibri"/>
              </a:rPr>
              <a:t>2. </a:t>
            </a:r>
            <a:r>
              <a:rPr lang="ja-JP" altLang="en-US" dirty="0">
                <a:sym typeface="Calibri"/>
              </a:rPr>
              <a:t>パソコンで環境構築しよう！</a:t>
            </a:r>
            <a:endParaRPr lang="ja-JP" altLang="en-US" dirty="0"/>
          </a:p>
        </p:txBody>
      </p:sp>
      <p:pic>
        <p:nvPicPr>
          <p:cNvPr id="8" name="図 7" descr="QR コード&#10;&#10;AI によって生成されたコンテンツは間違っている可能性があります。">
            <a:extLst>
              <a:ext uri="{FF2B5EF4-FFF2-40B4-BE49-F238E27FC236}">
                <a16:creationId xmlns:a16="http://schemas.microsoft.com/office/drawing/2014/main" id="{F0AF2621-3D28-6158-77FD-8AF8E0529C0F}"/>
              </a:ext>
            </a:extLst>
          </p:cNvPr>
          <p:cNvPicPr>
            <a:picLocks noChangeAspect="1"/>
          </p:cNvPicPr>
          <p:nvPr/>
        </p:nvPicPr>
        <p:blipFill>
          <a:blip r:embed="rId3"/>
          <a:stretch>
            <a:fillRect/>
          </a:stretch>
        </p:blipFill>
        <p:spPr>
          <a:xfrm>
            <a:off x="8714416" y="3506734"/>
            <a:ext cx="3139543" cy="3139543"/>
          </a:xfrm>
          <a:prstGeom prst="rect">
            <a:avLst/>
          </a:prstGeom>
        </p:spPr>
      </p:pic>
    </p:spTree>
    <p:extLst>
      <p:ext uri="{BB962C8B-B14F-4D97-AF65-F5344CB8AC3E}">
        <p14:creationId xmlns:p14="http://schemas.microsoft.com/office/powerpoint/2010/main" val="794841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B72EA2FF-291A-3B24-04FD-241AFFFF7566}"/>
              </a:ext>
            </a:extLst>
          </p:cNvPr>
          <p:cNvSpPr>
            <a:spLocks noGrp="1"/>
          </p:cNvSpPr>
          <p:nvPr>
            <p:ph type="title"/>
          </p:nvPr>
        </p:nvSpPr>
        <p:spPr>
          <a:xfrm>
            <a:off x="427383" y="266699"/>
            <a:ext cx="8844804" cy="755451"/>
          </a:xfrm>
        </p:spPr>
        <p:txBody>
          <a:bodyPr/>
          <a:lstStyle/>
          <a:p>
            <a:r>
              <a:rPr lang="ja-JP" altLang="en-US" dirty="0"/>
              <a:t>補</a:t>
            </a:r>
            <a:r>
              <a:rPr lang="en-US" altLang="ja-JP" dirty="0"/>
              <a:t>. </a:t>
            </a:r>
            <a:r>
              <a:rPr lang="ja-JP" altLang="en-US" dirty="0"/>
              <a:t>今回の開発の取り組み方</a:t>
            </a:r>
            <a:endParaRPr lang="en-US" altLang="ja-JP" dirty="0"/>
          </a:p>
        </p:txBody>
      </p:sp>
      <p:sp>
        <p:nvSpPr>
          <p:cNvPr id="5" name="テキスト プレースホルダー 4">
            <a:extLst>
              <a:ext uri="{FF2B5EF4-FFF2-40B4-BE49-F238E27FC236}">
                <a16:creationId xmlns:a16="http://schemas.microsoft.com/office/drawing/2014/main" id="{15F1B862-7394-4885-D3C7-EF13E4F42AF5}"/>
              </a:ext>
            </a:extLst>
          </p:cNvPr>
          <p:cNvSpPr>
            <a:spLocks noGrp="1"/>
          </p:cNvSpPr>
          <p:nvPr>
            <p:ph type="body" idx="1"/>
          </p:nvPr>
        </p:nvSpPr>
        <p:spPr>
          <a:xfrm>
            <a:off x="427037" y="1487488"/>
            <a:ext cx="11024441" cy="4976812"/>
          </a:xfrm>
        </p:spPr>
        <p:txBody>
          <a:bodyPr>
            <a:normAutofit/>
          </a:bodyPr>
          <a:lstStyle/>
          <a:p>
            <a:pPr marL="628650" indent="-514350">
              <a:buFont typeface="+mj-lt"/>
              <a:buAutoNum type="arabicPeriod"/>
            </a:pPr>
            <a:r>
              <a:rPr lang="ja-JP" altLang="en-US" dirty="0"/>
              <a:t>ミッションごとにゴールが与えられているのでそれを実装してみよう！</a:t>
            </a:r>
            <a:endParaRPr lang="en-US" altLang="ja-JP" dirty="0"/>
          </a:p>
          <a:p>
            <a:pPr marL="628650" indent="-514350">
              <a:buFont typeface="+mj-lt"/>
              <a:buAutoNum type="arabicPeriod"/>
            </a:pPr>
            <a:r>
              <a:rPr lang="ja-JP" altLang="en-US" dirty="0"/>
              <a:t>その際必要になる情報はヒントとして</a:t>
            </a:r>
            <a:r>
              <a:rPr lang="ja-JP" altLang="en-US"/>
              <a:t>与えられている。</a:t>
            </a:r>
            <a:endParaRPr lang="en-US" altLang="ja-JP" dirty="0"/>
          </a:p>
          <a:p>
            <a:pPr marL="628650" indent="-514350">
              <a:buFont typeface="+mj-lt"/>
              <a:buAutoNum type="arabicPeriod"/>
            </a:pPr>
            <a:r>
              <a:rPr lang="ja-JP" altLang="en-US" dirty="0"/>
              <a:t>ヒントを見てもわからなかったら電装班員に聞く</a:t>
            </a:r>
            <a:r>
              <a:rPr lang="en-US" altLang="ja-JP" dirty="0"/>
              <a:t>or </a:t>
            </a:r>
            <a:r>
              <a:rPr lang="en-US" altLang="ja-JP" dirty="0" err="1"/>
              <a:t>Github</a:t>
            </a:r>
            <a:r>
              <a:rPr lang="ja-JP" altLang="en-US" dirty="0"/>
              <a:t>からダウンロードしたコードを見てみる。</a:t>
            </a:r>
            <a:endParaRPr lang="en-US" altLang="ja-JP" dirty="0"/>
          </a:p>
          <a:p>
            <a:pPr marL="628650" indent="-514350">
              <a:buFont typeface="+mj-lt"/>
              <a:buAutoNum type="arabicPeriod"/>
            </a:pPr>
            <a:r>
              <a:rPr lang="ja-JP" altLang="en-US" dirty="0"/>
              <a:t>電子工作をやるのが初めての人は徐々につかんでいこう！</a:t>
            </a:r>
            <a:endParaRPr lang="en-US" altLang="ja-JP" dirty="0"/>
          </a:p>
          <a:p>
            <a:pPr marL="628650" indent="-514350">
              <a:buFont typeface="+mj-lt"/>
              <a:buAutoNum type="arabicPeriod"/>
            </a:pPr>
            <a:r>
              <a:rPr lang="ja-JP" altLang="en-US" dirty="0"/>
              <a:t>ミッションが終わった人は最後に追加のミッション書いてある</a:t>
            </a:r>
            <a:r>
              <a:rPr lang="ja-JP" altLang="en-US"/>
              <a:t>のでやってよう！</a:t>
            </a:r>
            <a:endParaRPr lang="en-US" altLang="ja-JP" dirty="0"/>
          </a:p>
          <a:p>
            <a:pPr marL="114300" indent="0">
              <a:buNone/>
            </a:pPr>
            <a:endParaRPr lang="en-US" altLang="ja-JP" dirty="0"/>
          </a:p>
          <a:p>
            <a:pPr marL="114300" indent="0">
              <a:buNone/>
            </a:pPr>
            <a:r>
              <a:rPr lang="ja-JP" altLang="en-US" b="1" dirty="0">
                <a:solidFill>
                  <a:srgbClr val="EA9010"/>
                </a:solidFill>
              </a:rPr>
              <a:t>わからないことがあったら何でも電装班の人にきいてください！</a:t>
            </a:r>
          </a:p>
        </p:txBody>
      </p:sp>
    </p:spTree>
    <p:extLst>
      <p:ext uri="{BB962C8B-B14F-4D97-AF65-F5344CB8AC3E}">
        <p14:creationId xmlns:p14="http://schemas.microsoft.com/office/powerpoint/2010/main" val="1247559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D91BFF67-46B7-F4B4-5EED-03158A018E44}"/>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A1D7C270-E05A-4FF2-A9A2-74002B197D0E}"/>
              </a:ext>
            </a:extLst>
          </p:cNvPr>
          <p:cNvSpPr txBox="1">
            <a:spLocks noGrp="1"/>
          </p:cNvSpPr>
          <p:nvPr>
            <p:ph type="title"/>
          </p:nvPr>
        </p:nvSpPr>
        <p:spPr>
          <a:xfrm>
            <a:off x="831850" y="1709738"/>
            <a:ext cx="11461077" cy="2852737"/>
          </a:xfrm>
          <a:noFill/>
          <a:ln>
            <a:noFill/>
          </a:ln>
        </p:spPr>
        <p:txBody>
          <a:bodyPr spcFirstLastPara="1" wrap="square" lIns="91425" tIns="45700" rIns="91425" bIns="45700" anchor="b" anchorCtr="0">
            <a:normAutofit/>
          </a:bodyPr>
          <a:lstStyle/>
          <a:p>
            <a:r>
              <a:rPr lang="en-US" altLang="ja-JP" dirty="0">
                <a:sym typeface="Calibri"/>
              </a:rPr>
              <a:t>3. LED</a:t>
            </a:r>
            <a:r>
              <a:rPr lang="ja-JP" altLang="en-US" dirty="0">
                <a:sym typeface="Calibri"/>
              </a:rPr>
              <a:t>をピカピカ</a:t>
            </a:r>
            <a:br>
              <a:rPr lang="en-US" altLang="ja-JP" dirty="0">
                <a:sym typeface="Calibri"/>
              </a:rPr>
            </a:br>
            <a:r>
              <a:rPr lang="ja-JP" altLang="en-US" dirty="0">
                <a:sym typeface="Calibri"/>
              </a:rPr>
              <a:t>　 光らせよう！</a:t>
            </a:r>
            <a:endParaRPr lang="ja-JP" altLang="en-US" dirty="0"/>
          </a:p>
        </p:txBody>
      </p:sp>
      <p:sp>
        <p:nvSpPr>
          <p:cNvPr id="4" name="テキスト プレースホルダー 3">
            <a:extLst>
              <a:ext uri="{FF2B5EF4-FFF2-40B4-BE49-F238E27FC236}">
                <a16:creationId xmlns:a16="http://schemas.microsoft.com/office/drawing/2014/main" id="{6F7E8D85-57D7-175D-84DD-0B944FFD48C1}"/>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853473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BCDB69-304A-391D-D6AC-5E64FD269834}"/>
            </a:ext>
          </a:extLst>
        </p:cNvPr>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AAE56CBC-9E9F-7B4C-5286-C5C432E29610}"/>
              </a:ext>
            </a:extLst>
          </p:cNvPr>
          <p:cNvSpPr>
            <a:spLocks noGrp="1"/>
          </p:cNvSpPr>
          <p:nvPr>
            <p:ph type="body" idx="1"/>
          </p:nvPr>
        </p:nvSpPr>
        <p:spPr>
          <a:xfrm>
            <a:off x="427383" y="1948996"/>
            <a:ext cx="10515600" cy="1962604"/>
          </a:xfrm>
        </p:spPr>
        <p:txBody>
          <a:bodyPr>
            <a:normAutofit/>
          </a:bodyPr>
          <a:lstStyle/>
          <a:p>
            <a:r>
              <a:rPr lang="ja-JP" altLang="en-US" dirty="0"/>
              <a:t>基板についている</a:t>
            </a:r>
            <a:r>
              <a:rPr lang="en-US" altLang="ja-JP" dirty="0"/>
              <a:t>LED</a:t>
            </a:r>
            <a:r>
              <a:rPr lang="ja-JP" altLang="en-US"/>
              <a:t>を光らせる。</a:t>
            </a:r>
            <a:endParaRPr lang="en-US" altLang="ja-JP" dirty="0"/>
          </a:p>
          <a:p>
            <a:r>
              <a:rPr lang="en-US" altLang="ja-JP" dirty="0"/>
              <a:t>LED</a:t>
            </a:r>
            <a:r>
              <a:rPr lang="ja-JP" altLang="en-US" dirty="0"/>
              <a:t>を</a:t>
            </a:r>
            <a:r>
              <a:rPr lang="en-US" altLang="ja-JP" dirty="0"/>
              <a:t>1</a:t>
            </a:r>
            <a:r>
              <a:rPr lang="ja-JP" altLang="en-US" dirty="0"/>
              <a:t>秒ごとに点滅を繰り返すよう</a:t>
            </a:r>
            <a:r>
              <a:rPr lang="ja-JP" altLang="en-US"/>
              <a:t>にする。</a:t>
            </a:r>
            <a:endParaRPr lang="ja-JP" altLang="en-US" dirty="0"/>
          </a:p>
        </p:txBody>
      </p:sp>
      <p:sp>
        <p:nvSpPr>
          <p:cNvPr id="8" name="テキスト プレースホルダー 7">
            <a:extLst>
              <a:ext uri="{FF2B5EF4-FFF2-40B4-BE49-F238E27FC236}">
                <a16:creationId xmlns:a16="http://schemas.microsoft.com/office/drawing/2014/main" id="{91610DD2-20DC-07EF-CFAE-6BF19B523E45}"/>
              </a:ext>
            </a:extLst>
          </p:cNvPr>
          <p:cNvSpPr>
            <a:spLocks noGrp="1"/>
          </p:cNvSpPr>
          <p:nvPr>
            <p:ph type="body" idx="13"/>
          </p:nvPr>
        </p:nvSpPr>
        <p:spPr>
          <a:xfrm>
            <a:off x="427383" y="1237931"/>
            <a:ext cx="10515600" cy="711064"/>
          </a:xfrm>
        </p:spPr>
        <p:txBody>
          <a:bodyPr/>
          <a:lstStyle/>
          <a:p>
            <a:r>
              <a:rPr lang="ja-JP" altLang="en-US" dirty="0"/>
              <a:t>ゴール</a:t>
            </a:r>
          </a:p>
        </p:txBody>
      </p:sp>
      <p:sp>
        <p:nvSpPr>
          <p:cNvPr id="15" name="テキスト プレースホルダー 14">
            <a:extLst>
              <a:ext uri="{FF2B5EF4-FFF2-40B4-BE49-F238E27FC236}">
                <a16:creationId xmlns:a16="http://schemas.microsoft.com/office/drawing/2014/main" id="{607C02DD-AB92-07AD-C644-3B0D96B8E22D}"/>
              </a:ext>
            </a:extLst>
          </p:cNvPr>
          <p:cNvSpPr>
            <a:spLocks noGrp="1"/>
          </p:cNvSpPr>
          <p:nvPr>
            <p:ph type="body" idx="14"/>
          </p:nvPr>
        </p:nvSpPr>
        <p:spPr>
          <a:xfrm>
            <a:off x="427383" y="4622665"/>
            <a:ext cx="10515600" cy="1962604"/>
          </a:xfrm>
        </p:spPr>
        <p:txBody>
          <a:bodyPr/>
          <a:lstStyle/>
          <a:p>
            <a:r>
              <a:rPr lang="ja-JP" altLang="en-US" dirty="0"/>
              <a:t>今回の</a:t>
            </a:r>
            <a:r>
              <a:rPr lang="en-US" altLang="ja-JP" dirty="0"/>
              <a:t>LED</a:t>
            </a:r>
            <a:r>
              <a:rPr lang="ja-JP" altLang="en-US" dirty="0"/>
              <a:t>のピン番号</a:t>
            </a:r>
            <a:r>
              <a:rPr lang="ja-JP" altLang="en-US"/>
              <a:t>は</a:t>
            </a:r>
            <a:r>
              <a:rPr lang="en-US" altLang="ja-JP" dirty="0"/>
              <a:t>PB0</a:t>
            </a:r>
            <a:r>
              <a:rPr lang="ja-JP" altLang="en-US"/>
              <a:t>。</a:t>
            </a:r>
            <a:endParaRPr lang="en-US" altLang="ja-JP" dirty="0"/>
          </a:p>
        </p:txBody>
      </p:sp>
      <p:sp>
        <p:nvSpPr>
          <p:cNvPr id="10" name="テキスト プレースホルダー 9">
            <a:extLst>
              <a:ext uri="{FF2B5EF4-FFF2-40B4-BE49-F238E27FC236}">
                <a16:creationId xmlns:a16="http://schemas.microsoft.com/office/drawing/2014/main" id="{4192DD60-9244-FD55-7F37-0DED00B3C339}"/>
              </a:ext>
            </a:extLst>
          </p:cNvPr>
          <p:cNvSpPr>
            <a:spLocks noGrp="1"/>
          </p:cNvSpPr>
          <p:nvPr>
            <p:ph type="body" idx="15"/>
          </p:nvPr>
        </p:nvSpPr>
        <p:spPr>
          <a:xfrm>
            <a:off x="427383" y="3911600"/>
            <a:ext cx="10515600" cy="711064"/>
          </a:xfrm>
        </p:spPr>
        <p:txBody>
          <a:bodyPr/>
          <a:lstStyle/>
          <a:p>
            <a:r>
              <a:rPr lang="ja-JP" altLang="en-US" dirty="0"/>
              <a:t>ヒント</a:t>
            </a:r>
          </a:p>
        </p:txBody>
      </p:sp>
      <p:sp>
        <p:nvSpPr>
          <p:cNvPr id="4" name="タイトル 3">
            <a:extLst>
              <a:ext uri="{FF2B5EF4-FFF2-40B4-BE49-F238E27FC236}">
                <a16:creationId xmlns:a16="http://schemas.microsoft.com/office/drawing/2014/main" id="{9421389E-D282-99A7-7EF8-36CFCE9A26A6}"/>
              </a:ext>
            </a:extLst>
          </p:cNvPr>
          <p:cNvSpPr>
            <a:spLocks noGrp="1"/>
          </p:cNvSpPr>
          <p:nvPr>
            <p:ph type="title"/>
          </p:nvPr>
        </p:nvSpPr>
        <p:spPr>
          <a:xfrm>
            <a:off x="427383" y="266699"/>
            <a:ext cx="8844804" cy="755451"/>
          </a:xfrm>
        </p:spPr>
        <p:txBody>
          <a:bodyPr/>
          <a:lstStyle/>
          <a:p>
            <a:r>
              <a:rPr lang="en-US" altLang="ja-JP" dirty="0">
                <a:sym typeface="Calibri"/>
              </a:rPr>
              <a:t>3. LED</a:t>
            </a:r>
            <a:r>
              <a:rPr lang="ja-JP" altLang="en-US" dirty="0">
                <a:sym typeface="Calibri"/>
              </a:rPr>
              <a:t>をピカピカ光らせよう！</a:t>
            </a:r>
            <a:endParaRPr lang="ja-JP" altLang="en-US" dirty="0"/>
          </a:p>
        </p:txBody>
      </p:sp>
    </p:spTree>
    <p:extLst>
      <p:ext uri="{BB962C8B-B14F-4D97-AF65-F5344CB8AC3E}">
        <p14:creationId xmlns:p14="http://schemas.microsoft.com/office/powerpoint/2010/main" val="33927650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BE6D3D-5A2A-C63D-2E0A-A4EE6F9F361A}"/>
            </a:ext>
          </a:extLst>
        </p:cNvPr>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65A2D6F5-BBB8-F177-C56D-9D5D86E3EC77}"/>
              </a:ext>
            </a:extLst>
          </p:cNvPr>
          <p:cNvSpPr>
            <a:spLocks noGrp="1"/>
          </p:cNvSpPr>
          <p:nvPr>
            <p:ph type="body" idx="1"/>
          </p:nvPr>
        </p:nvSpPr>
        <p:spPr>
          <a:xfrm>
            <a:off x="427383" y="1948996"/>
            <a:ext cx="10515600" cy="4515304"/>
          </a:xfrm>
        </p:spPr>
        <p:txBody>
          <a:bodyPr>
            <a:normAutofit fontScale="70000" lnSpcReduction="20000"/>
          </a:bodyPr>
          <a:lstStyle/>
          <a:p>
            <a:pPr>
              <a:lnSpc>
                <a:spcPct val="120000"/>
              </a:lnSpc>
            </a:pPr>
            <a:r>
              <a:rPr lang="en-US" altLang="ja-JP" dirty="0"/>
              <a:t>#define </a:t>
            </a:r>
            <a:r>
              <a:rPr lang="ja-JP" altLang="en-US" dirty="0"/>
              <a:t>好きな名前 文字列：下のコードで設定した名前を打つと指定した文字列として</a:t>
            </a:r>
            <a:r>
              <a:rPr lang="ja-JP" altLang="en-US"/>
              <a:t>認識する（</a:t>
            </a:r>
            <a:r>
              <a:rPr lang="ja-JP" altLang="en-US" dirty="0"/>
              <a:t>数学の定数的な考え方）</a:t>
            </a:r>
            <a:endParaRPr lang="en-US" altLang="ja-JP" dirty="0"/>
          </a:p>
          <a:p>
            <a:pPr marL="114300" indent="0">
              <a:lnSpc>
                <a:spcPct val="120000"/>
              </a:lnSpc>
              <a:buNone/>
            </a:pPr>
            <a:r>
              <a:rPr lang="ja-JP" altLang="en-US" dirty="0"/>
              <a:t>　→これで</a:t>
            </a:r>
            <a:r>
              <a:rPr lang="en-US" altLang="ja-JP" dirty="0"/>
              <a:t>LED</a:t>
            </a:r>
            <a:r>
              <a:rPr lang="ja-JP" altLang="en-US" dirty="0"/>
              <a:t>のピン番号を指定しよう</a:t>
            </a:r>
            <a:endParaRPr lang="en-US" altLang="ja-JP" dirty="0"/>
          </a:p>
          <a:p>
            <a:pPr>
              <a:lnSpc>
                <a:spcPct val="120000"/>
              </a:lnSpc>
            </a:pPr>
            <a:r>
              <a:rPr lang="en-US" altLang="ja-JP" dirty="0" err="1"/>
              <a:t>pinMode</a:t>
            </a:r>
            <a:r>
              <a:rPr lang="en-US" altLang="ja-JP" dirty="0"/>
              <a:t>(</a:t>
            </a:r>
            <a:r>
              <a:rPr lang="ja-JP" altLang="en-US" dirty="0"/>
              <a:t>ピン番号、設定</a:t>
            </a:r>
            <a:r>
              <a:rPr lang="en-US" altLang="ja-JP" dirty="0"/>
              <a:t>):</a:t>
            </a:r>
            <a:r>
              <a:rPr lang="ja-JP" altLang="en-US" dirty="0"/>
              <a:t>指定したピン番号のピンを</a:t>
            </a:r>
            <a:r>
              <a:rPr lang="en-US" altLang="ja-JP" dirty="0"/>
              <a:t>OUTPUT</a:t>
            </a:r>
            <a:r>
              <a:rPr lang="ja-JP" altLang="en-US" dirty="0"/>
              <a:t>や</a:t>
            </a:r>
            <a:r>
              <a:rPr lang="en-US" altLang="ja-JP" dirty="0"/>
              <a:t>INPUT</a:t>
            </a:r>
            <a:r>
              <a:rPr lang="ja-JP" altLang="en-US" dirty="0"/>
              <a:t>に設定する</a:t>
            </a:r>
            <a:endParaRPr lang="en-US" altLang="ja-JP" dirty="0"/>
          </a:p>
          <a:p>
            <a:pPr marL="114300" indent="0">
              <a:lnSpc>
                <a:spcPct val="120000"/>
              </a:lnSpc>
              <a:buNone/>
            </a:pPr>
            <a:r>
              <a:rPr lang="ja-JP" altLang="en-US" dirty="0"/>
              <a:t>　</a:t>
            </a:r>
            <a:r>
              <a:rPr lang="en-US" altLang="ja-JP" dirty="0"/>
              <a:t>OUTPUT:</a:t>
            </a:r>
            <a:r>
              <a:rPr lang="ja-JP" altLang="en-US" dirty="0"/>
              <a:t>電圧を出す　</a:t>
            </a:r>
            <a:r>
              <a:rPr lang="en-US" altLang="ja-JP" dirty="0"/>
              <a:t>INPUT:</a:t>
            </a:r>
            <a:r>
              <a:rPr lang="ja-JP" altLang="en-US" dirty="0"/>
              <a:t>電圧を読み取る</a:t>
            </a:r>
            <a:endParaRPr lang="en-US" altLang="ja-JP" dirty="0"/>
          </a:p>
          <a:p>
            <a:pPr>
              <a:lnSpc>
                <a:spcPct val="120000"/>
              </a:lnSpc>
            </a:pPr>
            <a:r>
              <a:rPr lang="en-US" altLang="ja-JP" dirty="0" err="1"/>
              <a:t>digitalWrite</a:t>
            </a:r>
            <a:r>
              <a:rPr lang="en-US" altLang="ja-JP" dirty="0"/>
              <a:t>(</a:t>
            </a:r>
            <a:r>
              <a:rPr lang="ja-JP" altLang="en-US" dirty="0"/>
              <a:t>ピン番号、</a:t>
            </a:r>
            <a:r>
              <a:rPr lang="en-US" altLang="ja-JP" dirty="0"/>
              <a:t>HIGH or LOW):</a:t>
            </a:r>
            <a:r>
              <a:rPr lang="ja-JP" altLang="en-US" dirty="0"/>
              <a:t>指定したピン番号のピンから</a:t>
            </a:r>
            <a:r>
              <a:rPr lang="en-US" altLang="ja-JP" dirty="0"/>
              <a:t>HIGH(3.3V)</a:t>
            </a:r>
            <a:r>
              <a:rPr lang="en-US" altLang="ja-JP" dirty="0" err="1"/>
              <a:t>orLOW</a:t>
            </a:r>
            <a:r>
              <a:rPr lang="en-US" altLang="ja-JP" dirty="0"/>
              <a:t>(0V)</a:t>
            </a:r>
            <a:r>
              <a:rPr lang="ja-JP" altLang="en-US" dirty="0"/>
              <a:t>の電圧を出す</a:t>
            </a:r>
            <a:endParaRPr lang="en-US" altLang="ja-JP" dirty="0"/>
          </a:p>
          <a:p>
            <a:pPr>
              <a:lnSpc>
                <a:spcPct val="120000"/>
              </a:lnSpc>
            </a:pPr>
            <a:r>
              <a:rPr lang="en-US" altLang="ja-JP" dirty="0"/>
              <a:t>delay(</a:t>
            </a:r>
            <a:r>
              <a:rPr lang="ja-JP" altLang="en-US" dirty="0"/>
              <a:t>ミリ秒</a:t>
            </a:r>
            <a:r>
              <a:rPr lang="en-US" altLang="ja-JP" dirty="0"/>
              <a:t>):</a:t>
            </a:r>
            <a:r>
              <a:rPr lang="ja-JP" altLang="en-US" dirty="0"/>
              <a:t>指定したミリ秒だけ待機する</a:t>
            </a:r>
            <a:endParaRPr lang="en-US" altLang="ja-JP" dirty="0"/>
          </a:p>
          <a:p>
            <a:pPr>
              <a:lnSpc>
                <a:spcPct val="120000"/>
              </a:lnSpc>
            </a:pPr>
            <a:endParaRPr lang="en-US" altLang="ja-JP" dirty="0"/>
          </a:p>
          <a:p>
            <a:pPr marL="114300" indent="0">
              <a:lnSpc>
                <a:spcPct val="120000"/>
              </a:lnSpc>
              <a:buNone/>
            </a:pPr>
            <a:r>
              <a:rPr lang="ja-JP" altLang="en-US" dirty="0"/>
              <a:t>これらをどこに書けばいいのか考えてみよう！</a:t>
            </a:r>
            <a:endParaRPr lang="en-US" altLang="ja-JP" dirty="0"/>
          </a:p>
        </p:txBody>
      </p:sp>
      <p:sp>
        <p:nvSpPr>
          <p:cNvPr id="10" name="テキスト プレースホルダー 9">
            <a:extLst>
              <a:ext uri="{FF2B5EF4-FFF2-40B4-BE49-F238E27FC236}">
                <a16:creationId xmlns:a16="http://schemas.microsoft.com/office/drawing/2014/main" id="{2D16FD25-64CE-E182-5E51-24098F08408A}"/>
              </a:ext>
            </a:extLst>
          </p:cNvPr>
          <p:cNvSpPr>
            <a:spLocks noGrp="1"/>
          </p:cNvSpPr>
          <p:nvPr>
            <p:ph type="body" idx="13"/>
          </p:nvPr>
        </p:nvSpPr>
        <p:spPr>
          <a:xfrm>
            <a:off x="427383" y="1237931"/>
            <a:ext cx="10515600" cy="711064"/>
          </a:xfrm>
        </p:spPr>
        <p:txBody>
          <a:bodyPr/>
          <a:lstStyle/>
          <a:p>
            <a:r>
              <a:rPr lang="ja-JP" altLang="en-US"/>
              <a:t>使う関数</a:t>
            </a:r>
            <a:endParaRPr lang="ja-JP" altLang="en-US" dirty="0"/>
          </a:p>
        </p:txBody>
      </p:sp>
      <p:sp>
        <p:nvSpPr>
          <p:cNvPr id="4" name="タイトル 3">
            <a:extLst>
              <a:ext uri="{FF2B5EF4-FFF2-40B4-BE49-F238E27FC236}">
                <a16:creationId xmlns:a16="http://schemas.microsoft.com/office/drawing/2014/main" id="{28FB67F3-E5FB-E89B-B95E-47A05D92E264}"/>
              </a:ext>
            </a:extLst>
          </p:cNvPr>
          <p:cNvSpPr>
            <a:spLocks noGrp="1"/>
          </p:cNvSpPr>
          <p:nvPr>
            <p:ph type="title"/>
          </p:nvPr>
        </p:nvSpPr>
        <p:spPr>
          <a:xfrm>
            <a:off x="427383" y="266699"/>
            <a:ext cx="8844804" cy="755451"/>
          </a:xfrm>
        </p:spPr>
        <p:txBody>
          <a:bodyPr/>
          <a:lstStyle/>
          <a:p>
            <a:r>
              <a:rPr lang="en-US" altLang="ja-JP">
                <a:sym typeface="Calibri"/>
              </a:rPr>
              <a:t>3. LED</a:t>
            </a:r>
            <a:r>
              <a:rPr lang="ja-JP" altLang="en-US">
                <a:sym typeface="Calibri"/>
              </a:rPr>
              <a:t>をピカピカ光らせよう！</a:t>
            </a:r>
            <a:endParaRPr lang="ja-JP" altLang="en-US" dirty="0"/>
          </a:p>
        </p:txBody>
      </p:sp>
    </p:spTree>
    <p:extLst>
      <p:ext uri="{BB962C8B-B14F-4D97-AF65-F5344CB8AC3E}">
        <p14:creationId xmlns:p14="http://schemas.microsoft.com/office/powerpoint/2010/main" val="36163724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3191CF08-8B44-E710-CA0E-3949AAB13305}"/>
            </a:ext>
          </a:extLst>
        </p:cNvPr>
        <p:cNvGrpSpPr/>
        <p:nvPr/>
      </p:nvGrpSpPr>
      <p:grpSpPr>
        <a:xfrm>
          <a:off x="0" y="0"/>
          <a:ext cx="0" cy="0"/>
          <a:chOff x="0" y="0"/>
          <a:chExt cx="0" cy="0"/>
        </a:xfrm>
      </p:grpSpPr>
      <p:sp>
        <p:nvSpPr>
          <p:cNvPr id="6" name="タイトル 2">
            <a:extLst>
              <a:ext uri="{FF2B5EF4-FFF2-40B4-BE49-F238E27FC236}">
                <a16:creationId xmlns:a16="http://schemas.microsoft.com/office/drawing/2014/main" id="{D6FC8DE6-628C-DD69-7BDA-E902A7F75B38}"/>
              </a:ext>
            </a:extLst>
          </p:cNvPr>
          <p:cNvSpPr>
            <a:spLocks noGrp="1"/>
          </p:cNvSpPr>
          <p:nvPr>
            <p:ph type="title"/>
          </p:nvPr>
        </p:nvSpPr>
        <p:spPr>
          <a:xfrm>
            <a:off x="427383" y="266699"/>
            <a:ext cx="8844804" cy="755451"/>
          </a:xfrm>
        </p:spPr>
        <p:txBody>
          <a:bodyPr/>
          <a:lstStyle/>
          <a:p>
            <a:r>
              <a:rPr lang="en-US" altLang="ja-JP" dirty="0"/>
              <a:t>3. LED</a:t>
            </a:r>
            <a:r>
              <a:rPr lang="ja-JP" altLang="en-US" dirty="0"/>
              <a:t>をピカピカ光らせよう！</a:t>
            </a:r>
          </a:p>
        </p:txBody>
      </p:sp>
      <p:sp>
        <p:nvSpPr>
          <p:cNvPr id="93" name="Google Shape;93;p12">
            <a:extLst>
              <a:ext uri="{FF2B5EF4-FFF2-40B4-BE49-F238E27FC236}">
                <a16:creationId xmlns:a16="http://schemas.microsoft.com/office/drawing/2014/main" id="{A5B0592A-99A5-0B89-3A06-6C4B934AB07B}"/>
              </a:ext>
            </a:extLst>
          </p:cNvPr>
          <p:cNvSpPr txBox="1">
            <a:spLocks noGrp="1"/>
          </p:cNvSpPr>
          <p:nvPr>
            <p:ph type="body" idx="1"/>
          </p:nvPr>
        </p:nvSpPr>
        <p:spPr>
          <a:xfrm>
            <a:off x="427383" y="1487227"/>
            <a:ext cx="10515600" cy="4977071"/>
          </a:xfrm>
          <a:noFill/>
          <a:ln>
            <a:noFill/>
          </a:ln>
        </p:spPr>
        <p:txBody>
          <a:bodyPr spcFirstLastPara="1" wrap="square" lIns="91425" tIns="45700" rIns="91425" bIns="45700" anchor="t" anchorCtr="0">
            <a:normAutofit/>
          </a:bodyPr>
          <a:lstStyle/>
          <a:p>
            <a:pPr lvl="0"/>
            <a:r>
              <a:rPr lang="ja-JP" altLang="en-US" dirty="0"/>
              <a:t>正解</a:t>
            </a:r>
            <a:r>
              <a:rPr lang="en-US" altLang="ja-JP" dirty="0"/>
              <a:t>(</a:t>
            </a:r>
            <a:r>
              <a:rPr lang="en-US" altLang="ja-JP" dirty="0" err="1"/>
              <a:t>shinkan</a:t>
            </a:r>
            <a:r>
              <a:rPr lang="en-US" altLang="ja-JP" dirty="0"/>
              <a:t>/2.L</a:t>
            </a:r>
            <a:r>
              <a:rPr lang="ja-JP" altLang="en-US" dirty="0"/>
              <a:t>チカ</a:t>
            </a:r>
            <a:r>
              <a:rPr lang="en-US" altLang="ja-JP" dirty="0"/>
              <a:t>/</a:t>
            </a:r>
            <a:r>
              <a:rPr lang="en-US" altLang="ja-JP" dirty="0" err="1"/>
              <a:t>led_tikatika.ino</a:t>
            </a:r>
            <a:r>
              <a:rPr lang="ja-JP" altLang="en-US" dirty="0"/>
              <a:t>）</a:t>
            </a:r>
          </a:p>
        </p:txBody>
      </p:sp>
      <p:pic>
        <p:nvPicPr>
          <p:cNvPr id="3" name="図 2" descr="グラフィカル ユーザー インターフェイス, テキスト, アプリケーション, チャットまたはテキスト メッセージ&#10;&#10;AI によって生成されたコンテンツは間違っている可能性があります。">
            <a:extLst>
              <a:ext uri="{FF2B5EF4-FFF2-40B4-BE49-F238E27FC236}">
                <a16:creationId xmlns:a16="http://schemas.microsoft.com/office/drawing/2014/main" id="{EF7A06DD-E7AB-03E2-7241-3AFA8AC2C966}"/>
              </a:ext>
            </a:extLst>
          </p:cNvPr>
          <p:cNvPicPr>
            <a:picLocks noChangeAspect="1"/>
          </p:cNvPicPr>
          <p:nvPr/>
        </p:nvPicPr>
        <p:blipFill>
          <a:blip r:embed="rId3"/>
          <a:srcRect b="50663"/>
          <a:stretch/>
        </p:blipFill>
        <p:spPr>
          <a:xfrm>
            <a:off x="-229848" y="2053902"/>
            <a:ext cx="8369664" cy="4804098"/>
          </a:xfrm>
          <a:prstGeom prst="rect">
            <a:avLst/>
          </a:prstGeom>
        </p:spPr>
      </p:pic>
    </p:spTree>
    <p:extLst>
      <p:ext uri="{BB962C8B-B14F-4D97-AF65-F5344CB8AC3E}">
        <p14:creationId xmlns:p14="http://schemas.microsoft.com/office/powerpoint/2010/main" val="27040959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5D6A083-A4A8-2384-264E-DE5B4B559D2C}"/>
              </a:ext>
            </a:extLst>
          </p:cNvPr>
          <p:cNvSpPr>
            <a:spLocks noGrp="1"/>
          </p:cNvSpPr>
          <p:nvPr>
            <p:ph type="title"/>
          </p:nvPr>
        </p:nvSpPr>
        <p:spPr>
          <a:xfrm>
            <a:off x="831850" y="1709738"/>
            <a:ext cx="11461077" cy="2852737"/>
          </a:xfrm>
        </p:spPr>
        <p:txBody>
          <a:bodyPr/>
          <a:lstStyle/>
          <a:p>
            <a:r>
              <a:rPr lang="ja-JP" altLang="en-US" dirty="0"/>
              <a:t>書き込んでみよう！</a:t>
            </a:r>
          </a:p>
        </p:txBody>
      </p:sp>
      <p:sp>
        <p:nvSpPr>
          <p:cNvPr id="5" name="テキスト プレースホルダー 4">
            <a:extLst>
              <a:ext uri="{FF2B5EF4-FFF2-40B4-BE49-F238E27FC236}">
                <a16:creationId xmlns:a16="http://schemas.microsoft.com/office/drawing/2014/main" id="{AA44D936-2F83-5968-3E69-215D41BF7B6C}"/>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77608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4B5FDCB-8927-5F44-E971-06252CC256F7}"/>
              </a:ext>
            </a:extLst>
          </p:cNvPr>
          <p:cNvSpPr>
            <a:spLocks noGrp="1"/>
          </p:cNvSpPr>
          <p:nvPr>
            <p:ph type="title"/>
          </p:nvPr>
        </p:nvSpPr>
        <p:spPr>
          <a:xfrm>
            <a:off x="427383" y="266699"/>
            <a:ext cx="8844804" cy="755451"/>
          </a:xfrm>
        </p:spPr>
        <p:txBody>
          <a:bodyPr/>
          <a:lstStyle/>
          <a:p>
            <a:r>
              <a:rPr lang="en-US" altLang="ja-JP" dirty="0"/>
              <a:t>3. LED</a:t>
            </a:r>
            <a:r>
              <a:rPr lang="ja-JP" altLang="en-US" dirty="0"/>
              <a:t>をピカピカ光らせよう！</a:t>
            </a:r>
          </a:p>
        </p:txBody>
      </p:sp>
      <p:sp>
        <p:nvSpPr>
          <p:cNvPr id="3" name="テキスト プレースホルダー 2">
            <a:extLst>
              <a:ext uri="{FF2B5EF4-FFF2-40B4-BE49-F238E27FC236}">
                <a16:creationId xmlns:a16="http://schemas.microsoft.com/office/drawing/2014/main" id="{0C46D07E-BEED-FB65-CA08-EA6851157E05}"/>
              </a:ext>
            </a:extLst>
          </p:cNvPr>
          <p:cNvSpPr>
            <a:spLocks noGrp="1"/>
          </p:cNvSpPr>
          <p:nvPr>
            <p:ph type="body" idx="1"/>
          </p:nvPr>
        </p:nvSpPr>
        <p:spPr>
          <a:xfrm>
            <a:off x="427383" y="1487227"/>
            <a:ext cx="10515600" cy="4977071"/>
          </a:xfrm>
        </p:spPr>
        <p:txBody>
          <a:bodyPr/>
          <a:lstStyle/>
          <a:p>
            <a:pPr marL="628650" indent="-514350">
              <a:buFont typeface="+mj-lt"/>
              <a:buAutoNum type="arabicPeriod"/>
            </a:pPr>
            <a:r>
              <a:rPr lang="en-US" altLang="ja-JP" dirty="0"/>
              <a:t>Arduino</a:t>
            </a:r>
            <a:r>
              <a:rPr lang="ja-JP" altLang="en-US"/>
              <a:t>の上のツールバーの「スケッチ→コンパイル</a:t>
            </a:r>
            <a:r>
              <a:rPr lang="ja-JP" altLang="en-US" dirty="0"/>
              <a:t>したバイナリを出力」</a:t>
            </a:r>
            <a:r>
              <a:rPr lang="ja-JP" altLang="en-US"/>
              <a:t>を選択。</a:t>
            </a:r>
            <a:endParaRPr lang="en-US" altLang="ja-JP" dirty="0"/>
          </a:p>
          <a:p>
            <a:pPr marL="628650" indent="-514350">
              <a:buFont typeface="+mj-lt"/>
              <a:buAutoNum type="arabicPeriod"/>
            </a:pPr>
            <a:r>
              <a:rPr lang="ja-JP" altLang="en-US" dirty="0"/>
              <a:t>スケッチが入っているフォルダにアクセスすると「ファイル名</a:t>
            </a:r>
            <a:r>
              <a:rPr lang="en-US" altLang="ja-JP" dirty="0"/>
              <a:t>.bin</a:t>
            </a:r>
            <a:r>
              <a:rPr lang="ja-JP" altLang="en-US" dirty="0"/>
              <a:t>」というファイルのが</a:t>
            </a:r>
            <a:r>
              <a:rPr lang="ja-JP" altLang="en-US"/>
              <a:t>できている。</a:t>
            </a:r>
            <a:endParaRPr lang="en-US" altLang="ja-JP" dirty="0"/>
          </a:p>
          <a:p>
            <a:pPr marL="628650" indent="-514350">
              <a:buFont typeface="+mj-lt"/>
              <a:buAutoNum type="arabicPeriod"/>
            </a:pPr>
            <a:r>
              <a:rPr lang="en-US" altLang="ja-JP" dirty="0" err="1"/>
              <a:t>WCHISPStudio</a:t>
            </a:r>
            <a:r>
              <a:rPr lang="ja-JP" altLang="en-US"/>
              <a:t>を開く。</a:t>
            </a:r>
            <a:endParaRPr lang="en-US" altLang="ja-JP" dirty="0"/>
          </a:p>
          <a:p>
            <a:pPr marL="628650" indent="-514350">
              <a:buFont typeface="+mj-lt"/>
              <a:buAutoNum type="arabicPeriod"/>
            </a:pPr>
            <a:r>
              <a:rPr lang="en-US" altLang="ja-JP" dirty="0"/>
              <a:t>Chip option</a:t>
            </a:r>
            <a:r>
              <a:rPr lang="ja-JP" altLang="en-US"/>
              <a:t>を今回のマイコンである</a:t>
            </a:r>
            <a:r>
              <a:rPr lang="en-US" altLang="ja-JP" dirty="0"/>
              <a:t>CH32V203</a:t>
            </a:r>
            <a:r>
              <a:rPr lang="ja-JP" altLang="en-US"/>
              <a:t>に</a:t>
            </a:r>
            <a:r>
              <a:rPr lang="en-US" altLang="ja-JP" dirty="0"/>
              <a:t>,</a:t>
            </a:r>
            <a:r>
              <a:rPr lang="en-US" altLang="ja-JP" dirty="0" err="1"/>
              <a:t>Dnld</a:t>
            </a:r>
            <a:r>
              <a:rPr lang="en-US" altLang="ja-JP" dirty="0"/>
              <a:t> Port</a:t>
            </a:r>
            <a:r>
              <a:rPr lang="ja-JP" altLang="en-US"/>
              <a:t>を</a:t>
            </a:r>
            <a:r>
              <a:rPr lang="en-US" altLang="ja-JP" dirty="0"/>
              <a:t>USB</a:t>
            </a:r>
            <a:r>
              <a:rPr lang="ja-JP" altLang="en-US"/>
              <a:t>に設定。</a:t>
            </a:r>
            <a:endParaRPr lang="en-US" altLang="ja-JP" dirty="0"/>
          </a:p>
          <a:p>
            <a:pPr marL="628650" indent="-514350">
              <a:buFont typeface="+mj-lt"/>
              <a:buAutoNum type="arabicPeriod"/>
            </a:pPr>
            <a:r>
              <a:rPr lang="en-US" altLang="ja-JP" dirty="0"/>
              <a:t>Download File</a:t>
            </a:r>
            <a:r>
              <a:rPr lang="ja-JP" altLang="en-US"/>
              <a:t>で作った</a:t>
            </a:r>
            <a:r>
              <a:rPr lang="en-US" altLang="ja-JP" dirty="0"/>
              <a:t>.bin</a:t>
            </a:r>
            <a:r>
              <a:rPr lang="ja-JP" altLang="en-US" dirty="0"/>
              <a:t>ファイル</a:t>
            </a:r>
            <a:r>
              <a:rPr lang="ja-JP" altLang="en-US"/>
              <a:t>を選択。</a:t>
            </a:r>
            <a:endParaRPr lang="en-US" altLang="ja-JP" dirty="0"/>
          </a:p>
          <a:p>
            <a:pPr marL="628650" indent="-514350">
              <a:buFont typeface="+mj-lt"/>
              <a:buAutoNum type="arabicPeriod"/>
            </a:pPr>
            <a:endParaRPr lang="en-US" altLang="ja-JP" dirty="0"/>
          </a:p>
          <a:p>
            <a:pPr marL="628650" indent="-514350">
              <a:buFont typeface="+mj-lt"/>
              <a:buAutoNum type="arabicPeriod"/>
            </a:pPr>
            <a:endParaRPr lang="en-US" altLang="ja-JP" dirty="0"/>
          </a:p>
          <a:p>
            <a:pPr marL="628650" indent="-514350">
              <a:buFont typeface="+mj-lt"/>
              <a:buAutoNum type="arabicPeriod"/>
            </a:pPr>
            <a:endParaRPr lang="en-US" altLang="ja-JP" dirty="0"/>
          </a:p>
        </p:txBody>
      </p:sp>
    </p:spTree>
    <p:extLst>
      <p:ext uri="{BB962C8B-B14F-4D97-AF65-F5344CB8AC3E}">
        <p14:creationId xmlns:p14="http://schemas.microsoft.com/office/powerpoint/2010/main" val="3200813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E66200-111A-7AA6-0E6A-951A3F6B9E11}"/>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5B53D0C4-8023-5F4A-12D9-C2B687AACA31}"/>
              </a:ext>
            </a:extLst>
          </p:cNvPr>
          <p:cNvSpPr>
            <a:spLocks noGrp="1"/>
          </p:cNvSpPr>
          <p:nvPr>
            <p:ph type="title"/>
          </p:nvPr>
        </p:nvSpPr>
        <p:spPr>
          <a:xfrm>
            <a:off x="427383" y="266699"/>
            <a:ext cx="8844804" cy="755451"/>
          </a:xfrm>
        </p:spPr>
        <p:txBody>
          <a:bodyPr/>
          <a:lstStyle/>
          <a:p>
            <a:r>
              <a:rPr lang="en-US" altLang="ja-JP" dirty="0"/>
              <a:t>3. LED</a:t>
            </a:r>
            <a:r>
              <a:rPr lang="ja-JP" altLang="en-US" dirty="0"/>
              <a:t>をピカピカ光らせよう！</a:t>
            </a:r>
          </a:p>
        </p:txBody>
      </p:sp>
      <p:sp>
        <p:nvSpPr>
          <p:cNvPr id="3" name="テキスト プレースホルダー 2">
            <a:extLst>
              <a:ext uri="{FF2B5EF4-FFF2-40B4-BE49-F238E27FC236}">
                <a16:creationId xmlns:a16="http://schemas.microsoft.com/office/drawing/2014/main" id="{732E895F-C4FF-A0CC-8777-71C2286BE848}"/>
              </a:ext>
            </a:extLst>
          </p:cNvPr>
          <p:cNvSpPr>
            <a:spLocks noGrp="1"/>
          </p:cNvSpPr>
          <p:nvPr>
            <p:ph type="body" idx="1"/>
          </p:nvPr>
        </p:nvSpPr>
        <p:spPr>
          <a:xfrm>
            <a:off x="427383" y="1487227"/>
            <a:ext cx="10515600" cy="4977071"/>
          </a:xfrm>
        </p:spPr>
        <p:txBody>
          <a:bodyPr/>
          <a:lstStyle/>
          <a:p>
            <a:pPr marL="628650" indent="-514350">
              <a:buFont typeface="+mj-lt"/>
              <a:buAutoNum type="arabicPeriod" startAt="6"/>
            </a:pPr>
            <a:r>
              <a:rPr lang="en-US" altLang="ja-JP" dirty="0"/>
              <a:t>Boot </a:t>
            </a:r>
            <a:r>
              <a:rPr lang="ja-JP" altLang="en-US"/>
              <a:t>スイッチと</a:t>
            </a:r>
            <a:r>
              <a:rPr lang="en-US" altLang="ja-JP" dirty="0"/>
              <a:t>RESET</a:t>
            </a:r>
            <a:r>
              <a:rPr lang="ja-JP" altLang="en-US"/>
              <a:t>スイッチを同時に押してから</a:t>
            </a:r>
            <a:r>
              <a:rPr lang="en-US" altLang="ja-JP" dirty="0"/>
              <a:t>RESET</a:t>
            </a:r>
            <a:r>
              <a:rPr lang="ja-JP" altLang="en-US"/>
              <a:t>スイッチだけを離し、書き込みモードにする。</a:t>
            </a:r>
            <a:endParaRPr lang="en-US" altLang="ja-JP" dirty="0"/>
          </a:p>
          <a:p>
            <a:pPr marL="628650" indent="-514350">
              <a:buFont typeface="+mj-lt"/>
              <a:buAutoNum type="arabicPeriod" startAt="6"/>
            </a:pPr>
            <a:r>
              <a:rPr lang="ja-JP" altLang="en-US"/>
              <a:t>すると「</a:t>
            </a:r>
            <a:r>
              <a:rPr lang="en-US" altLang="ja-JP" dirty="0"/>
              <a:t>CH32V203 USB Port Connected</a:t>
            </a:r>
            <a:r>
              <a:rPr lang="ja-JP" altLang="en-US"/>
              <a:t>」と下に出る。</a:t>
            </a:r>
            <a:endParaRPr lang="en-US" altLang="ja-JP" dirty="0"/>
          </a:p>
          <a:p>
            <a:pPr marL="628650" indent="-514350">
              <a:buFont typeface="+mj-lt"/>
              <a:buAutoNum type="arabicPeriod" startAt="6"/>
            </a:pPr>
            <a:r>
              <a:rPr lang="ja-JP" altLang="en-US"/>
              <a:t>「</a:t>
            </a:r>
            <a:r>
              <a:rPr lang="en-US" altLang="ja-JP" dirty="0"/>
              <a:t>Deprotect</a:t>
            </a:r>
            <a:r>
              <a:rPr lang="ja-JP" altLang="en-US"/>
              <a:t>」を押してリセットする。</a:t>
            </a:r>
            <a:endParaRPr lang="en-US" altLang="ja-JP" dirty="0"/>
          </a:p>
          <a:p>
            <a:pPr marL="628650" indent="-514350">
              <a:buFont typeface="+mj-lt"/>
              <a:buAutoNum type="arabicPeriod" startAt="6"/>
            </a:pPr>
            <a:r>
              <a:rPr lang="ja-JP" altLang="en-US"/>
              <a:t>もう一度書き込みモードにする。</a:t>
            </a:r>
            <a:endParaRPr lang="en-US" altLang="ja-JP" dirty="0"/>
          </a:p>
          <a:p>
            <a:pPr marL="628650" indent="-514350">
              <a:buFont typeface="+mj-lt"/>
              <a:buAutoNum type="arabicPeriod" startAt="6"/>
            </a:pPr>
            <a:r>
              <a:rPr lang="ja-JP" altLang="en-US"/>
              <a:t>下の「</a:t>
            </a:r>
            <a:r>
              <a:rPr lang="en-US" altLang="ja-JP" dirty="0"/>
              <a:t>Download</a:t>
            </a:r>
            <a:r>
              <a:rPr lang="ja-JP" altLang="en-US"/>
              <a:t>」ボタンを押してコードを書き込む。</a:t>
            </a:r>
            <a:endParaRPr lang="en-US" altLang="ja-JP" dirty="0"/>
          </a:p>
          <a:p>
            <a:pPr marL="628650" indent="-514350">
              <a:buFont typeface="+mj-lt"/>
              <a:buAutoNum type="arabicPeriod" startAt="6"/>
            </a:pPr>
            <a:r>
              <a:rPr lang="en-US" altLang="ja-JP" dirty="0"/>
              <a:t>LED</a:t>
            </a:r>
            <a:r>
              <a:rPr lang="ja-JP" altLang="en-US"/>
              <a:t>がチカチカ光れば成功！</a:t>
            </a:r>
            <a:endParaRPr lang="en-US" altLang="ja-JP" dirty="0"/>
          </a:p>
          <a:p>
            <a:pPr marL="628650" indent="-514350">
              <a:buFont typeface="+mj-lt"/>
              <a:buAutoNum type="arabicPeriod" startAt="6"/>
            </a:pPr>
            <a:endParaRPr lang="en-US" altLang="ja-JP" dirty="0"/>
          </a:p>
          <a:p>
            <a:pPr marL="628650" indent="-514350">
              <a:buFont typeface="+mj-lt"/>
              <a:buAutoNum type="arabicPeriod" startAt="6"/>
            </a:pPr>
            <a:endParaRPr lang="en-US" altLang="ja-JP" dirty="0"/>
          </a:p>
        </p:txBody>
      </p:sp>
    </p:spTree>
    <p:extLst>
      <p:ext uri="{BB962C8B-B14F-4D97-AF65-F5344CB8AC3E}">
        <p14:creationId xmlns:p14="http://schemas.microsoft.com/office/powerpoint/2010/main" val="1426247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0"/>
          <p:cNvSpPr txBox="1">
            <a:spLocks noGrp="1"/>
          </p:cNvSpPr>
          <p:nvPr>
            <p:ph type="title"/>
          </p:nvPr>
        </p:nvSpPr>
        <p:spPr>
          <a:xfrm>
            <a:off x="427383" y="266699"/>
            <a:ext cx="8844804" cy="755451"/>
          </a:xfrm>
          <a:noFill/>
          <a:ln>
            <a:noFill/>
          </a:ln>
        </p:spPr>
        <p:txBody>
          <a:bodyPr spcFirstLastPara="1" wrap="square" lIns="91425" tIns="45700" rIns="91425" bIns="45700" anchor="ctr" anchorCtr="0">
            <a:normAutofit/>
          </a:bodyPr>
          <a:lstStyle/>
          <a:p>
            <a:pPr lvl="0"/>
            <a:r>
              <a:rPr lang="ja-JP" altLang="en-US" dirty="0"/>
              <a:t>本日の流れ</a:t>
            </a:r>
          </a:p>
        </p:txBody>
      </p:sp>
      <p:sp>
        <p:nvSpPr>
          <p:cNvPr id="5" name="テキスト プレースホルダー 4">
            <a:extLst>
              <a:ext uri="{FF2B5EF4-FFF2-40B4-BE49-F238E27FC236}">
                <a16:creationId xmlns:a16="http://schemas.microsoft.com/office/drawing/2014/main" id="{E3B9C085-2C9D-371C-2952-ABEDC36F2AB3}"/>
              </a:ext>
            </a:extLst>
          </p:cNvPr>
          <p:cNvSpPr>
            <a:spLocks noGrp="1"/>
          </p:cNvSpPr>
          <p:nvPr>
            <p:ph type="body" idx="1"/>
          </p:nvPr>
        </p:nvSpPr>
        <p:spPr>
          <a:xfrm>
            <a:off x="427383" y="1487227"/>
            <a:ext cx="10515600" cy="4977071"/>
          </a:xfrm>
        </p:spPr>
        <p:txBody>
          <a:bodyPr/>
          <a:lstStyle/>
          <a:p>
            <a:r>
              <a:rPr lang="ja-JP" altLang="en-US" dirty="0"/>
              <a:t>新歓基板の紹介</a:t>
            </a:r>
          </a:p>
          <a:p>
            <a:r>
              <a:rPr lang="ja-JP" altLang="en-US" dirty="0"/>
              <a:t>パソコンで環境構築しよう！</a:t>
            </a:r>
          </a:p>
          <a:p>
            <a:r>
              <a:rPr lang="en-US" altLang="ja-JP" dirty="0"/>
              <a:t>LED</a:t>
            </a:r>
            <a:r>
              <a:rPr lang="ja-JP" altLang="en-US" dirty="0"/>
              <a:t>をピカピカ光らせよう！</a:t>
            </a:r>
          </a:p>
          <a:p>
            <a:r>
              <a:rPr lang="ja-JP" altLang="en-US" dirty="0"/>
              <a:t>７セグを光らせて数字を表示させてみよう！</a:t>
            </a:r>
          </a:p>
          <a:p>
            <a:r>
              <a:rPr lang="ja-JP" altLang="en-US" dirty="0"/>
              <a:t>プルアップでスイッチを作ってみよう！</a:t>
            </a:r>
          </a:p>
          <a:p>
            <a:r>
              <a:rPr lang="ja-JP" altLang="en-US" dirty="0"/>
              <a:t>カウントダウンゲームを作ってみよう</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BFD32D0E-30EB-EB04-7527-607612EBAEAA}"/>
              </a:ext>
            </a:extLst>
          </p:cNvPr>
          <p:cNvSpPr>
            <a:spLocks noGrp="1"/>
          </p:cNvSpPr>
          <p:nvPr>
            <p:ph type="title"/>
          </p:nvPr>
        </p:nvSpPr>
        <p:spPr>
          <a:xfrm>
            <a:off x="427383" y="266699"/>
            <a:ext cx="8844804" cy="755451"/>
          </a:xfrm>
        </p:spPr>
        <p:txBody>
          <a:bodyPr/>
          <a:lstStyle/>
          <a:p>
            <a:r>
              <a:rPr lang="en-US" altLang="ja-JP" dirty="0"/>
              <a:t>3. LED</a:t>
            </a:r>
            <a:r>
              <a:rPr lang="ja-JP" altLang="en-US" dirty="0"/>
              <a:t>をピカピカ光らせよう！</a:t>
            </a:r>
          </a:p>
        </p:txBody>
      </p:sp>
      <p:sp>
        <p:nvSpPr>
          <p:cNvPr id="14" name="テキスト プレースホルダー 13">
            <a:extLst>
              <a:ext uri="{FF2B5EF4-FFF2-40B4-BE49-F238E27FC236}">
                <a16:creationId xmlns:a16="http://schemas.microsoft.com/office/drawing/2014/main" id="{A48DC5B3-3E9B-ACDA-399F-33AE74AF1064}"/>
              </a:ext>
            </a:extLst>
          </p:cNvPr>
          <p:cNvSpPr>
            <a:spLocks noGrp="1"/>
          </p:cNvSpPr>
          <p:nvPr>
            <p:ph type="body" idx="1"/>
          </p:nvPr>
        </p:nvSpPr>
        <p:spPr/>
        <p:txBody>
          <a:bodyPr/>
          <a:lstStyle/>
          <a:p>
            <a:endParaRPr lang="ja-JP" altLang="en-US"/>
          </a:p>
        </p:txBody>
      </p:sp>
      <p:pic>
        <p:nvPicPr>
          <p:cNvPr id="5" name="図 4">
            <a:extLst>
              <a:ext uri="{FF2B5EF4-FFF2-40B4-BE49-F238E27FC236}">
                <a16:creationId xmlns:a16="http://schemas.microsoft.com/office/drawing/2014/main" id="{B27E2665-DA78-AFC3-23B6-5627D33323B1}"/>
              </a:ext>
            </a:extLst>
          </p:cNvPr>
          <p:cNvPicPr>
            <a:picLocks noChangeAspect="1"/>
          </p:cNvPicPr>
          <p:nvPr/>
        </p:nvPicPr>
        <p:blipFill>
          <a:blip r:embed="rId2"/>
          <a:stretch>
            <a:fillRect/>
          </a:stretch>
        </p:blipFill>
        <p:spPr>
          <a:xfrm>
            <a:off x="135807" y="1306065"/>
            <a:ext cx="8411846" cy="5090759"/>
          </a:xfrm>
          <a:prstGeom prst="rect">
            <a:avLst/>
          </a:prstGeom>
        </p:spPr>
      </p:pic>
      <p:sp>
        <p:nvSpPr>
          <p:cNvPr id="6" name="正方形/長方形 5">
            <a:extLst>
              <a:ext uri="{FF2B5EF4-FFF2-40B4-BE49-F238E27FC236}">
                <a16:creationId xmlns:a16="http://schemas.microsoft.com/office/drawing/2014/main" id="{23D7DF89-8A42-3F34-77C7-264D1F4FA95A}"/>
              </a:ext>
            </a:extLst>
          </p:cNvPr>
          <p:cNvSpPr/>
          <p:nvPr/>
        </p:nvSpPr>
        <p:spPr>
          <a:xfrm>
            <a:off x="238539" y="2019631"/>
            <a:ext cx="3275938" cy="69176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B4C83609-CB7F-33FD-B644-866F5E792C23}"/>
              </a:ext>
            </a:extLst>
          </p:cNvPr>
          <p:cNvSpPr/>
          <p:nvPr/>
        </p:nvSpPr>
        <p:spPr>
          <a:xfrm>
            <a:off x="238539" y="2830590"/>
            <a:ext cx="3275938" cy="69176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3A2BDBBE-98E9-0588-5CE5-41C81292B4BE}"/>
              </a:ext>
            </a:extLst>
          </p:cNvPr>
          <p:cNvSpPr/>
          <p:nvPr/>
        </p:nvSpPr>
        <p:spPr>
          <a:xfrm>
            <a:off x="238539" y="6115837"/>
            <a:ext cx="1208598" cy="25513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DDBCE6BC-6258-1D39-1B9A-B019393A3298}"/>
              </a:ext>
            </a:extLst>
          </p:cNvPr>
          <p:cNvSpPr/>
          <p:nvPr/>
        </p:nvSpPr>
        <p:spPr>
          <a:xfrm>
            <a:off x="779229" y="5830195"/>
            <a:ext cx="818983" cy="18953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吹き出し: 四角形 9">
            <a:extLst>
              <a:ext uri="{FF2B5EF4-FFF2-40B4-BE49-F238E27FC236}">
                <a16:creationId xmlns:a16="http://schemas.microsoft.com/office/drawing/2014/main" id="{4E8125C5-DD91-C12D-BAAB-3554A3447277}"/>
              </a:ext>
            </a:extLst>
          </p:cNvPr>
          <p:cNvSpPr/>
          <p:nvPr/>
        </p:nvSpPr>
        <p:spPr>
          <a:xfrm>
            <a:off x="4245997" y="1908313"/>
            <a:ext cx="2775005" cy="922277"/>
          </a:xfrm>
          <a:prstGeom prst="wedgeRectCallout">
            <a:avLst>
              <a:gd name="adj1" fmla="val -74128"/>
              <a:gd name="adj2" fmla="val 11634"/>
            </a:avLst>
          </a:prstGeom>
          <a:solidFill>
            <a:srgbClr val="C9E3AC"/>
          </a:solidFill>
          <a:ln w="38100">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latin typeface="A-OTF Gothic BBB Pr6N Medium" panose="020B0400000000000000" pitchFamily="34" charset="-128"/>
                <a:ea typeface="A-OTF Gothic BBB Pr6N Medium" panose="020B0400000000000000" pitchFamily="34" charset="-128"/>
              </a:rPr>
              <a:t>今回使うのは</a:t>
            </a:r>
            <a:r>
              <a:rPr kumimoji="1" lang="en-US" altLang="ja-JP" dirty="0">
                <a:latin typeface="A-OTF Gothic BBB Pr6N Medium" panose="020B0400000000000000" pitchFamily="34" charset="-128"/>
                <a:ea typeface="A-OTF Gothic BBB Pr6N Medium" panose="020B0400000000000000" pitchFamily="34" charset="-128"/>
              </a:rPr>
              <a:t>CH32V203K8T6</a:t>
            </a:r>
            <a:r>
              <a:rPr kumimoji="1" lang="ja-JP" altLang="en-US" dirty="0">
                <a:latin typeface="A-OTF Gothic BBB Pr6N Medium" panose="020B0400000000000000" pitchFamily="34" charset="-128"/>
                <a:ea typeface="A-OTF Gothic BBB Pr6N Medium" panose="020B0400000000000000" pitchFamily="34" charset="-128"/>
              </a:rPr>
              <a:t>なのでそれに設定、ポートは</a:t>
            </a:r>
            <a:r>
              <a:rPr kumimoji="1" lang="en-US" altLang="ja-JP" dirty="0">
                <a:latin typeface="A-OTF Gothic BBB Pr6N Medium" panose="020B0400000000000000" pitchFamily="34" charset="-128"/>
                <a:ea typeface="A-OTF Gothic BBB Pr6N Medium" panose="020B0400000000000000" pitchFamily="34" charset="-128"/>
              </a:rPr>
              <a:t>USB</a:t>
            </a:r>
            <a:endParaRPr kumimoji="1" lang="ja-JP" altLang="en-US" dirty="0">
              <a:latin typeface="A-OTF Gothic BBB Pr6N Medium" panose="020B0400000000000000" pitchFamily="34" charset="-128"/>
              <a:ea typeface="A-OTF Gothic BBB Pr6N Medium" panose="020B0400000000000000" pitchFamily="34" charset="-128"/>
            </a:endParaRPr>
          </a:p>
        </p:txBody>
      </p:sp>
      <p:sp>
        <p:nvSpPr>
          <p:cNvPr id="11" name="吹き出し: 四角形 10">
            <a:extLst>
              <a:ext uri="{FF2B5EF4-FFF2-40B4-BE49-F238E27FC236}">
                <a16:creationId xmlns:a16="http://schemas.microsoft.com/office/drawing/2014/main" id="{57105AD1-F3C9-1FD0-E7D6-12C3DBCDDA05}"/>
              </a:ext>
            </a:extLst>
          </p:cNvPr>
          <p:cNvSpPr/>
          <p:nvPr/>
        </p:nvSpPr>
        <p:spPr>
          <a:xfrm>
            <a:off x="4245997" y="2929167"/>
            <a:ext cx="2775005" cy="922277"/>
          </a:xfrm>
          <a:prstGeom prst="wedgeRectCallout">
            <a:avLst>
              <a:gd name="adj1" fmla="val -74128"/>
              <a:gd name="adj2" fmla="val 11634"/>
            </a:avLst>
          </a:prstGeom>
          <a:solidFill>
            <a:srgbClr val="C9E3AC"/>
          </a:solidFill>
          <a:ln w="38100">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latin typeface="A-OTF Gothic BBB Pr6N Medium" panose="020B0400000000000000" pitchFamily="34" charset="-128"/>
                <a:ea typeface="A-OTF Gothic BBB Pr6N Medium" panose="020B0400000000000000" pitchFamily="34" charset="-128"/>
              </a:rPr>
              <a:t>ここ</a:t>
            </a:r>
            <a:r>
              <a:rPr kumimoji="1" lang="ja-JP" altLang="en-US">
                <a:latin typeface="A-OTF Gothic BBB Pr6N Medium" panose="020B0400000000000000" pitchFamily="34" charset="-128"/>
                <a:ea typeface="A-OTF Gothic BBB Pr6N Medium" panose="020B0400000000000000" pitchFamily="34" charset="-128"/>
              </a:rPr>
              <a:t>で作った</a:t>
            </a:r>
            <a:r>
              <a:rPr kumimoji="1" lang="en-US" altLang="ja-JP" dirty="0">
                <a:latin typeface="A-OTF Gothic BBB Pr6N Medium" panose="020B0400000000000000" pitchFamily="34" charset="-128"/>
                <a:ea typeface="A-OTF Gothic BBB Pr6N Medium" panose="020B0400000000000000" pitchFamily="34" charset="-128"/>
              </a:rPr>
              <a:t>.bin</a:t>
            </a:r>
            <a:r>
              <a:rPr kumimoji="1" lang="ja-JP" altLang="en-US">
                <a:latin typeface="A-OTF Gothic BBB Pr6N Medium" panose="020B0400000000000000" pitchFamily="34" charset="-128"/>
                <a:ea typeface="A-OTF Gothic BBB Pr6N Medium" panose="020B0400000000000000" pitchFamily="34" charset="-128"/>
              </a:rPr>
              <a:t>ファイル</a:t>
            </a:r>
            <a:r>
              <a:rPr kumimoji="1" lang="ja-JP" altLang="en-US" dirty="0">
                <a:latin typeface="A-OTF Gothic BBB Pr6N Medium" panose="020B0400000000000000" pitchFamily="34" charset="-128"/>
                <a:ea typeface="A-OTF Gothic BBB Pr6N Medium" panose="020B0400000000000000" pitchFamily="34" charset="-128"/>
              </a:rPr>
              <a:t>を指定する</a:t>
            </a:r>
          </a:p>
        </p:txBody>
      </p:sp>
      <p:sp>
        <p:nvSpPr>
          <p:cNvPr id="12" name="吹き出し: 四角形 11">
            <a:extLst>
              <a:ext uri="{FF2B5EF4-FFF2-40B4-BE49-F238E27FC236}">
                <a16:creationId xmlns:a16="http://schemas.microsoft.com/office/drawing/2014/main" id="{F9038A7E-B6A7-39FD-42FA-6D5044AD3EA3}"/>
              </a:ext>
            </a:extLst>
          </p:cNvPr>
          <p:cNvSpPr/>
          <p:nvPr/>
        </p:nvSpPr>
        <p:spPr>
          <a:xfrm>
            <a:off x="4126727" y="5937143"/>
            <a:ext cx="2775005" cy="922277"/>
          </a:xfrm>
          <a:prstGeom prst="wedgeRectCallout">
            <a:avLst>
              <a:gd name="adj1" fmla="val -142609"/>
              <a:gd name="adj2" fmla="val -4747"/>
            </a:avLst>
          </a:prstGeom>
          <a:solidFill>
            <a:srgbClr val="C9E3AC"/>
          </a:solidFill>
          <a:ln>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A-OTF Gothic BBB Pr6N Medium" panose="020B0400000000000000" pitchFamily="34" charset="-128"/>
                <a:ea typeface="A-OTF Gothic BBB Pr6N Medium" panose="020B0400000000000000" pitchFamily="34" charset="-128"/>
              </a:rPr>
              <a:t>CH32V203K86T USB Port Connected</a:t>
            </a:r>
            <a:r>
              <a:rPr kumimoji="1" lang="ja-JP" altLang="en-US">
                <a:latin typeface="A-OTF Gothic BBB Pr6N Medium" panose="020B0400000000000000" pitchFamily="34" charset="-128"/>
                <a:ea typeface="A-OTF Gothic BBB Pr6N Medium" panose="020B0400000000000000" pitchFamily="34" charset="-128"/>
              </a:rPr>
              <a:t>と</a:t>
            </a:r>
            <a:r>
              <a:rPr kumimoji="1" lang="ja-JP" altLang="en-US" dirty="0">
                <a:latin typeface="A-OTF Gothic BBB Pr6N Medium" panose="020B0400000000000000" pitchFamily="34" charset="-128"/>
                <a:ea typeface="A-OTF Gothic BBB Pr6N Medium" panose="020B0400000000000000" pitchFamily="34" charset="-128"/>
              </a:rPr>
              <a:t>表示されれば</a:t>
            </a:r>
            <a:r>
              <a:rPr kumimoji="1" lang="en-US" altLang="ja-JP" dirty="0">
                <a:latin typeface="A-OTF Gothic BBB Pr6N Medium" panose="020B0400000000000000" pitchFamily="34" charset="-128"/>
                <a:ea typeface="A-OTF Gothic BBB Pr6N Medium" panose="020B0400000000000000" pitchFamily="34" charset="-128"/>
              </a:rPr>
              <a:t>OK</a:t>
            </a:r>
            <a:endParaRPr kumimoji="1" lang="ja-JP" altLang="en-US" dirty="0">
              <a:latin typeface="A-OTF Gothic BBB Pr6N Medium" panose="020B0400000000000000" pitchFamily="34" charset="-128"/>
              <a:ea typeface="A-OTF Gothic BBB Pr6N Medium" panose="020B0400000000000000" pitchFamily="34" charset="-128"/>
            </a:endParaRPr>
          </a:p>
        </p:txBody>
      </p:sp>
      <p:sp>
        <p:nvSpPr>
          <p:cNvPr id="13" name="吹き出し: 四角形 12">
            <a:extLst>
              <a:ext uri="{FF2B5EF4-FFF2-40B4-BE49-F238E27FC236}">
                <a16:creationId xmlns:a16="http://schemas.microsoft.com/office/drawing/2014/main" id="{A94FE8CD-A3FA-C4C1-4801-E365D71B16F4}"/>
              </a:ext>
            </a:extLst>
          </p:cNvPr>
          <p:cNvSpPr/>
          <p:nvPr/>
        </p:nvSpPr>
        <p:spPr>
          <a:xfrm>
            <a:off x="3999506" y="4734280"/>
            <a:ext cx="2775005" cy="922277"/>
          </a:xfrm>
          <a:prstGeom prst="wedgeRectCallout">
            <a:avLst>
              <a:gd name="adj1" fmla="val -143182"/>
              <a:gd name="adj2" fmla="val 53016"/>
            </a:avLst>
          </a:prstGeom>
          <a:solidFill>
            <a:srgbClr val="C9E3AC"/>
          </a:solidFill>
          <a:ln w="38100">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A-OTF Gothic BBB Pr6N Medium" panose="020B0400000000000000" pitchFamily="34" charset="-128"/>
                <a:ea typeface="A-OTF Gothic BBB Pr6N Medium" panose="020B0400000000000000" pitchFamily="34" charset="-128"/>
              </a:rPr>
              <a:t>Download</a:t>
            </a:r>
            <a:r>
              <a:rPr kumimoji="1" lang="ja-JP" altLang="en-US" dirty="0">
                <a:latin typeface="A-OTF Gothic BBB Pr6N Medium" panose="020B0400000000000000" pitchFamily="34" charset="-128"/>
                <a:ea typeface="A-OTF Gothic BBB Pr6N Medium" panose="020B0400000000000000" pitchFamily="34" charset="-128"/>
              </a:rPr>
              <a:t>で書き込み</a:t>
            </a:r>
          </a:p>
        </p:txBody>
      </p:sp>
      <p:sp>
        <p:nvSpPr>
          <p:cNvPr id="2" name="テキスト ボックス 1">
            <a:extLst>
              <a:ext uri="{FF2B5EF4-FFF2-40B4-BE49-F238E27FC236}">
                <a16:creationId xmlns:a16="http://schemas.microsoft.com/office/drawing/2014/main" id="{6C043778-5312-BD8E-958D-F290AD1162F1}"/>
              </a:ext>
            </a:extLst>
          </p:cNvPr>
          <p:cNvSpPr txBox="1"/>
          <p:nvPr/>
        </p:nvSpPr>
        <p:spPr>
          <a:xfrm>
            <a:off x="8736497" y="5547769"/>
            <a:ext cx="3181362" cy="1015663"/>
          </a:xfrm>
          <a:prstGeom prst="rect">
            <a:avLst/>
          </a:prstGeom>
          <a:noFill/>
        </p:spPr>
        <p:txBody>
          <a:bodyPr wrap="square" rtlCol="0">
            <a:spAutoFit/>
          </a:bodyPr>
          <a:lstStyle/>
          <a:p>
            <a:r>
              <a:rPr kumimoji="1" lang="ja-JP" altLang="en-US" sz="2000">
                <a:solidFill>
                  <a:srgbClr val="EA9010"/>
                </a:solidFill>
                <a:latin typeface="A-OTF Gothic BBB Pr6N Medium" panose="020B0400000000000000" pitchFamily="34" charset="-128"/>
                <a:ea typeface="A-OTF Gothic BBB Pr6N Medium" panose="020B0400000000000000" pitchFamily="34" charset="-128"/>
              </a:rPr>
              <a:t>書き込む方法は以後も同じなので覚えておいてください</a:t>
            </a:r>
          </a:p>
        </p:txBody>
      </p:sp>
    </p:spTree>
    <p:extLst>
      <p:ext uri="{BB962C8B-B14F-4D97-AF65-F5344CB8AC3E}">
        <p14:creationId xmlns:p14="http://schemas.microsoft.com/office/powerpoint/2010/main" val="2339037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0FE28133-AEB1-C015-3E7E-192ED3B81D71}"/>
            </a:ext>
          </a:extLst>
        </p:cNvPr>
        <p:cNvGrpSpPr/>
        <p:nvPr/>
      </p:nvGrpSpPr>
      <p:grpSpPr>
        <a:xfrm>
          <a:off x="0" y="0"/>
          <a:ext cx="0" cy="0"/>
          <a:chOff x="0" y="0"/>
          <a:chExt cx="0" cy="0"/>
        </a:xfrm>
      </p:grpSpPr>
      <p:sp>
        <p:nvSpPr>
          <p:cNvPr id="93" name="Google Shape;93;p12">
            <a:extLst>
              <a:ext uri="{FF2B5EF4-FFF2-40B4-BE49-F238E27FC236}">
                <a16:creationId xmlns:a16="http://schemas.microsoft.com/office/drawing/2014/main" id="{A94606F4-6E54-2B7C-9E6D-22D45B18AF2E}"/>
              </a:ext>
            </a:extLst>
          </p:cNvPr>
          <p:cNvSpPr txBox="1">
            <a:spLocks noGrp="1"/>
          </p:cNvSpPr>
          <p:nvPr>
            <p:ph type="body" idx="1"/>
          </p:nvPr>
        </p:nvSpPr>
        <p:spPr>
          <a:xfrm>
            <a:off x="427383" y="1948996"/>
            <a:ext cx="10515600" cy="4515304"/>
          </a:xfrm>
          <a:noFill/>
          <a:ln>
            <a:noFill/>
          </a:ln>
        </p:spPr>
        <p:txBody>
          <a:bodyPr spcFirstLastPara="1" wrap="square" lIns="91425" tIns="45700" rIns="91425" bIns="45700" anchor="t" anchorCtr="0">
            <a:normAutofit/>
          </a:bodyPr>
          <a:lstStyle/>
          <a:p>
            <a:r>
              <a:rPr lang="en-US" altLang="ja-JP" dirty="0"/>
              <a:t>LED</a:t>
            </a:r>
            <a:r>
              <a:rPr lang="ja-JP" altLang="en-US" dirty="0"/>
              <a:t>をもっと早くチカチカ</a:t>
            </a:r>
            <a:r>
              <a:rPr lang="ja-JP" altLang="en-US"/>
              <a:t>させてみよう！</a:t>
            </a:r>
            <a:endParaRPr lang="en-US" altLang="ja-JP" dirty="0"/>
          </a:p>
          <a:p>
            <a:r>
              <a:rPr lang="en-US" altLang="ja-JP" dirty="0"/>
              <a:t>LED</a:t>
            </a:r>
            <a:r>
              <a:rPr lang="ja-JP" altLang="en-US" dirty="0"/>
              <a:t>でモールス信号を表示</a:t>
            </a:r>
            <a:r>
              <a:rPr lang="ja-JP" altLang="en-US"/>
              <a:t>させてみよう！</a:t>
            </a:r>
            <a:endParaRPr lang="en-US" altLang="ja-JP" dirty="0"/>
          </a:p>
        </p:txBody>
      </p:sp>
      <p:sp>
        <p:nvSpPr>
          <p:cNvPr id="9" name="テキスト プレースホルダー 8">
            <a:extLst>
              <a:ext uri="{FF2B5EF4-FFF2-40B4-BE49-F238E27FC236}">
                <a16:creationId xmlns:a16="http://schemas.microsoft.com/office/drawing/2014/main" id="{33CA8F27-9320-4B4B-6D99-67115EE44D4A}"/>
              </a:ext>
            </a:extLst>
          </p:cNvPr>
          <p:cNvSpPr>
            <a:spLocks noGrp="1"/>
          </p:cNvSpPr>
          <p:nvPr>
            <p:ph type="body" idx="13"/>
          </p:nvPr>
        </p:nvSpPr>
        <p:spPr>
          <a:xfrm>
            <a:off x="427383" y="1237931"/>
            <a:ext cx="10515600" cy="711064"/>
          </a:xfrm>
        </p:spPr>
        <p:txBody>
          <a:bodyPr/>
          <a:lstStyle/>
          <a:p>
            <a:r>
              <a:rPr lang="ja-JP" altLang="en-US" dirty="0"/>
              <a:t>早く終わった人用</a:t>
            </a:r>
            <a:endParaRPr lang="en-US" altLang="ja-JP" dirty="0"/>
          </a:p>
        </p:txBody>
      </p:sp>
      <p:sp>
        <p:nvSpPr>
          <p:cNvPr id="3" name="タイトル 2">
            <a:extLst>
              <a:ext uri="{FF2B5EF4-FFF2-40B4-BE49-F238E27FC236}">
                <a16:creationId xmlns:a16="http://schemas.microsoft.com/office/drawing/2014/main" id="{B32AC8ED-E5E0-A9F3-1FEC-97FF11855329}"/>
              </a:ext>
            </a:extLst>
          </p:cNvPr>
          <p:cNvSpPr>
            <a:spLocks noGrp="1"/>
          </p:cNvSpPr>
          <p:nvPr>
            <p:ph type="title"/>
          </p:nvPr>
        </p:nvSpPr>
        <p:spPr>
          <a:xfrm>
            <a:off x="427383" y="266699"/>
            <a:ext cx="8844804" cy="755451"/>
          </a:xfrm>
        </p:spPr>
        <p:txBody>
          <a:bodyPr/>
          <a:lstStyle/>
          <a:p>
            <a:r>
              <a:rPr lang="en-US" altLang="ja-JP" dirty="0"/>
              <a:t>3. LED</a:t>
            </a:r>
            <a:r>
              <a:rPr lang="ja-JP" altLang="en-US" dirty="0"/>
              <a:t>をピカピカ光らせよう！</a:t>
            </a:r>
          </a:p>
        </p:txBody>
      </p:sp>
    </p:spTree>
    <p:extLst>
      <p:ext uri="{BB962C8B-B14F-4D97-AF65-F5344CB8AC3E}">
        <p14:creationId xmlns:p14="http://schemas.microsoft.com/office/powerpoint/2010/main" val="4115339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63251945-9597-8E70-D184-1D1E62C9A41E}"/>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A3C4FDD1-0DB3-8692-6CF9-3AB19D582008}"/>
              </a:ext>
            </a:extLst>
          </p:cNvPr>
          <p:cNvSpPr txBox="1">
            <a:spLocks noGrp="1"/>
          </p:cNvSpPr>
          <p:nvPr>
            <p:ph type="title"/>
          </p:nvPr>
        </p:nvSpPr>
        <p:spPr>
          <a:xfrm>
            <a:off x="831850" y="1709738"/>
            <a:ext cx="11461077" cy="2852737"/>
          </a:xfrm>
          <a:noFill/>
          <a:ln>
            <a:noFill/>
          </a:ln>
        </p:spPr>
        <p:txBody>
          <a:bodyPr spcFirstLastPara="1" wrap="square" lIns="91425" tIns="45700" rIns="91425" bIns="45700" anchor="b" anchorCtr="0">
            <a:normAutofit/>
          </a:bodyPr>
          <a:lstStyle/>
          <a:p>
            <a:r>
              <a:rPr lang="en-US" altLang="ja-JP" dirty="0"/>
              <a:t>4</a:t>
            </a:r>
            <a:r>
              <a:rPr lang="en-US" altLang="ja-JP" dirty="0">
                <a:sym typeface="Calibri"/>
              </a:rPr>
              <a:t>. </a:t>
            </a:r>
            <a:r>
              <a:rPr lang="ja-JP" altLang="en-US" dirty="0">
                <a:sym typeface="Calibri"/>
              </a:rPr>
              <a:t>７セグを光らせて数字を表　　</a:t>
            </a:r>
            <a:br>
              <a:rPr lang="en-US" altLang="ja-JP" dirty="0">
                <a:sym typeface="Calibri"/>
              </a:rPr>
            </a:br>
            <a:r>
              <a:rPr lang="ja-JP" altLang="en-US" dirty="0">
                <a:sym typeface="Calibri"/>
              </a:rPr>
              <a:t>　 示させてみよう！</a:t>
            </a:r>
            <a:br>
              <a:rPr lang="ja-JP" altLang="en-US" dirty="0">
                <a:sym typeface="Calibri"/>
              </a:rPr>
            </a:br>
            <a:endParaRPr lang="ja-JP" altLang="en-US" dirty="0"/>
          </a:p>
        </p:txBody>
      </p:sp>
      <p:sp>
        <p:nvSpPr>
          <p:cNvPr id="4" name="テキスト プレースホルダー 3">
            <a:extLst>
              <a:ext uri="{FF2B5EF4-FFF2-40B4-BE49-F238E27FC236}">
                <a16:creationId xmlns:a16="http://schemas.microsoft.com/office/drawing/2014/main" id="{B7CDB53E-AE04-0757-6C40-A380A18C2039}"/>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6400051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CCE5F949-8CB8-E1C8-8B57-DA43B35226FB}"/>
              </a:ext>
            </a:extLst>
          </p:cNvPr>
          <p:cNvSpPr>
            <a:spLocks noGrp="1"/>
          </p:cNvSpPr>
          <p:nvPr>
            <p:ph type="body" idx="1"/>
          </p:nvPr>
        </p:nvSpPr>
        <p:spPr>
          <a:xfrm>
            <a:off x="427383" y="1948996"/>
            <a:ext cx="10515600" cy="1962604"/>
          </a:xfrm>
        </p:spPr>
        <p:txBody>
          <a:bodyPr>
            <a:normAutofit/>
          </a:bodyPr>
          <a:lstStyle/>
          <a:p>
            <a:r>
              <a:rPr lang="ja-JP" altLang="en-US" dirty="0"/>
              <a:t>基板についている</a:t>
            </a:r>
            <a:r>
              <a:rPr lang="en-US" altLang="ja-JP" dirty="0"/>
              <a:t>7</a:t>
            </a:r>
            <a:r>
              <a:rPr lang="ja-JP" altLang="en-US" dirty="0"/>
              <a:t>セグで数字を</a:t>
            </a:r>
            <a:r>
              <a:rPr lang="ja-JP" altLang="en-US"/>
              <a:t>表示する。</a:t>
            </a:r>
            <a:endParaRPr lang="en-US" altLang="ja-JP" dirty="0"/>
          </a:p>
          <a:p>
            <a:r>
              <a:rPr lang="ja-JP" altLang="en-US" dirty="0"/>
              <a:t>数字が</a:t>
            </a:r>
            <a:r>
              <a:rPr lang="en-US" altLang="ja-JP" dirty="0"/>
              <a:t>1</a:t>
            </a:r>
            <a:r>
              <a:rPr lang="ja-JP" altLang="en-US" dirty="0"/>
              <a:t>秒ごとに</a:t>
            </a:r>
            <a:r>
              <a:rPr lang="en-US" altLang="ja-JP" dirty="0"/>
              <a:t>0</a:t>
            </a:r>
            <a:r>
              <a:rPr lang="ja-JP" altLang="en-US" dirty="0"/>
              <a:t>から</a:t>
            </a:r>
            <a:r>
              <a:rPr lang="en-US" altLang="ja-JP" dirty="0"/>
              <a:t>9</a:t>
            </a:r>
            <a:r>
              <a:rPr lang="ja-JP" altLang="en-US" dirty="0"/>
              <a:t>まで増えていき、</a:t>
            </a:r>
            <a:r>
              <a:rPr lang="en-US" altLang="ja-JP" dirty="0"/>
              <a:t>9</a:t>
            </a:r>
            <a:r>
              <a:rPr lang="ja-JP" altLang="en-US" dirty="0"/>
              <a:t>になったら次は</a:t>
            </a:r>
            <a:r>
              <a:rPr lang="en-US" altLang="ja-JP" dirty="0"/>
              <a:t>0</a:t>
            </a:r>
            <a:r>
              <a:rPr lang="ja-JP" altLang="en-US" dirty="0"/>
              <a:t>になってループ</a:t>
            </a:r>
            <a:r>
              <a:rPr lang="ja-JP" altLang="en-US"/>
              <a:t>していく。</a:t>
            </a:r>
            <a:endParaRPr lang="en-US" altLang="ja-JP" dirty="0"/>
          </a:p>
        </p:txBody>
      </p:sp>
      <p:sp>
        <p:nvSpPr>
          <p:cNvPr id="10" name="テキスト プレースホルダー 9">
            <a:extLst>
              <a:ext uri="{FF2B5EF4-FFF2-40B4-BE49-F238E27FC236}">
                <a16:creationId xmlns:a16="http://schemas.microsoft.com/office/drawing/2014/main" id="{4E2AB9E0-D774-4305-8116-6A7A36524535}"/>
              </a:ext>
            </a:extLst>
          </p:cNvPr>
          <p:cNvSpPr>
            <a:spLocks noGrp="1"/>
          </p:cNvSpPr>
          <p:nvPr>
            <p:ph type="body" idx="13"/>
          </p:nvPr>
        </p:nvSpPr>
        <p:spPr>
          <a:xfrm>
            <a:off x="427383" y="1237931"/>
            <a:ext cx="10515600" cy="711064"/>
          </a:xfrm>
        </p:spPr>
        <p:txBody>
          <a:bodyPr/>
          <a:lstStyle/>
          <a:p>
            <a:r>
              <a:rPr lang="ja-JP" altLang="en-US" dirty="0"/>
              <a:t>ゴール</a:t>
            </a:r>
          </a:p>
        </p:txBody>
      </p:sp>
      <p:sp>
        <p:nvSpPr>
          <p:cNvPr id="11" name="テキスト プレースホルダー 10">
            <a:extLst>
              <a:ext uri="{FF2B5EF4-FFF2-40B4-BE49-F238E27FC236}">
                <a16:creationId xmlns:a16="http://schemas.microsoft.com/office/drawing/2014/main" id="{B5E2938A-AF38-5FF4-45D8-D9D9AA735A18}"/>
              </a:ext>
            </a:extLst>
          </p:cNvPr>
          <p:cNvSpPr>
            <a:spLocks noGrp="1"/>
          </p:cNvSpPr>
          <p:nvPr>
            <p:ph type="body" idx="14"/>
          </p:nvPr>
        </p:nvSpPr>
        <p:spPr>
          <a:xfrm>
            <a:off x="427383" y="4622665"/>
            <a:ext cx="10515600" cy="1962604"/>
          </a:xfrm>
        </p:spPr>
        <p:txBody>
          <a:bodyPr>
            <a:normAutofit fontScale="92500" lnSpcReduction="20000"/>
          </a:bodyPr>
          <a:lstStyle/>
          <a:p>
            <a:r>
              <a:rPr lang="en-US" altLang="ja-JP" dirty="0"/>
              <a:t>7</a:t>
            </a:r>
            <a:r>
              <a:rPr lang="ja-JP" altLang="en-US" dirty="0"/>
              <a:t>セグは</a:t>
            </a:r>
            <a:r>
              <a:rPr lang="en-US" altLang="ja-JP" dirty="0"/>
              <a:t>LED</a:t>
            </a:r>
            <a:r>
              <a:rPr lang="ja-JP" altLang="en-US" dirty="0"/>
              <a:t>が</a:t>
            </a:r>
            <a:r>
              <a:rPr lang="en-US" altLang="ja-JP" dirty="0"/>
              <a:t>7</a:t>
            </a:r>
            <a:r>
              <a:rPr lang="ja-JP" altLang="en-US" dirty="0"/>
              <a:t>個（本来は右下のドットを入れて</a:t>
            </a:r>
            <a:r>
              <a:rPr lang="en-US" altLang="ja-JP" dirty="0"/>
              <a:t>8</a:t>
            </a:r>
            <a:r>
              <a:rPr lang="ja-JP" altLang="en-US" dirty="0"/>
              <a:t>個だが今回は配線していない</a:t>
            </a:r>
            <a:r>
              <a:rPr lang="en-US" altLang="ja-JP" dirty="0"/>
              <a:t>)</a:t>
            </a:r>
            <a:r>
              <a:rPr lang="ja-JP" altLang="en-US" dirty="0"/>
              <a:t>ついているだけなので、</a:t>
            </a:r>
            <a:r>
              <a:rPr lang="en-US" altLang="ja-JP" dirty="0"/>
              <a:t>2.</a:t>
            </a:r>
            <a:r>
              <a:rPr lang="ja-JP" altLang="en-US" dirty="0"/>
              <a:t>のコードを応用</a:t>
            </a:r>
            <a:r>
              <a:rPr lang="ja-JP" altLang="en-US"/>
              <a:t>すればできる。</a:t>
            </a:r>
            <a:endParaRPr lang="en-US" altLang="ja-JP" dirty="0"/>
          </a:p>
          <a:p>
            <a:r>
              <a:rPr lang="ja-JP" altLang="en-US" dirty="0"/>
              <a:t>各</a:t>
            </a:r>
            <a:r>
              <a:rPr lang="en-US" altLang="ja-JP" dirty="0"/>
              <a:t>LED</a:t>
            </a:r>
            <a:r>
              <a:rPr lang="ja-JP" altLang="en-US" dirty="0"/>
              <a:t>のピン番号は次のスライドの表</a:t>
            </a:r>
            <a:r>
              <a:rPr lang="ja-JP" altLang="en-US"/>
              <a:t>の通り。</a:t>
            </a:r>
            <a:endParaRPr lang="en-US" altLang="ja-JP" dirty="0"/>
          </a:p>
          <a:p>
            <a:r>
              <a:rPr lang="ja-JP" altLang="en-US" dirty="0"/>
              <a:t>今回はアノードコモンなのでピンに</a:t>
            </a:r>
            <a:r>
              <a:rPr lang="en-US" altLang="ja-JP" dirty="0"/>
              <a:t>LOW</a:t>
            </a:r>
            <a:r>
              <a:rPr lang="ja-JP" altLang="en-US" dirty="0"/>
              <a:t>を流す</a:t>
            </a:r>
            <a:r>
              <a:rPr lang="ja-JP" altLang="en-US"/>
              <a:t>と光る。</a:t>
            </a:r>
            <a:endParaRPr lang="ja-JP" altLang="en-US" dirty="0"/>
          </a:p>
        </p:txBody>
      </p:sp>
      <p:sp>
        <p:nvSpPr>
          <p:cNvPr id="12" name="テキスト プレースホルダー 11">
            <a:extLst>
              <a:ext uri="{FF2B5EF4-FFF2-40B4-BE49-F238E27FC236}">
                <a16:creationId xmlns:a16="http://schemas.microsoft.com/office/drawing/2014/main" id="{07858335-AB62-56EF-46AC-7E3FA9B704AF}"/>
              </a:ext>
            </a:extLst>
          </p:cNvPr>
          <p:cNvSpPr>
            <a:spLocks noGrp="1"/>
          </p:cNvSpPr>
          <p:nvPr>
            <p:ph type="body" idx="15"/>
          </p:nvPr>
        </p:nvSpPr>
        <p:spPr>
          <a:xfrm>
            <a:off x="427383" y="3911600"/>
            <a:ext cx="10515600" cy="711064"/>
          </a:xfrm>
        </p:spPr>
        <p:txBody>
          <a:bodyPr/>
          <a:lstStyle/>
          <a:p>
            <a:r>
              <a:rPr lang="ja-JP" altLang="en-US" dirty="0"/>
              <a:t>ヒント</a:t>
            </a:r>
          </a:p>
        </p:txBody>
      </p:sp>
      <p:sp>
        <p:nvSpPr>
          <p:cNvPr id="4" name="タイトル 3">
            <a:extLst>
              <a:ext uri="{FF2B5EF4-FFF2-40B4-BE49-F238E27FC236}">
                <a16:creationId xmlns:a16="http://schemas.microsoft.com/office/drawing/2014/main" id="{3B48CEC2-1675-DC9D-D1F5-9BB1EE2DA52E}"/>
              </a:ext>
            </a:extLst>
          </p:cNvPr>
          <p:cNvSpPr>
            <a:spLocks noGrp="1"/>
          </p:cNvSpPr>
          <p:nvPr>
            <p:ph type="title"/>
          </p:nvPr>
        </p:nvSpPr>
        <p:spPr>
          <a:xfrm>
            <a:off x="427383" y="266699"/>
            <a:ext cx="8844804" cy="755451"/>
          </a:xfrm>
        </p:spPr>
        <p:txBody>
          <a:bodyPr/>
          <a:lstStyle/>
          <a:p>
            <a:r>
              <a:rPr lang="en-US" altLang="ja-JP" dirty="0"/>
              <a:t>4. </a:t>
            </a:r>
            <a:r>
              <a:rPr lang="ja-JP" altLang="en-US" dirty="0"/>
              <a:t>数字を表示させてみよう！</a:t>
            </a:r>
          </a:p>
        </p:txBody>
      </p:sp>
    </p:spTree>
    <p:extLst>
      <p:ext uri="{BB962C8B-B14F-4D97-AF65-F5344CB8AC3E}">
        <p14:creationId xmlns:p14="http://schemas.microsoft.com/office/powerpoint/2010/main" val="21460826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80F03E-BC9A-A50F-7449-543999AD80E6}"/>
              </a:ext>
            </a:extLst>
          </p:cNvPr>
          <p:cNvSpPr>
            <a:spLocks noGrp="1"/>
          </p:cNvSpPr>
          <p:nvPr>
            <p:ph type="title"/>
          </p:nvPr>
        </p:nvSpPr>
        <p:spPr>
          <a:xfrm>
            <a:off x="427383" y="266699"/>
            <a:ext cx="8844804" cy="755451"/>
          </a:xfrm>
        </p:spPr>
        <p:txBody>
          <a:bodyPr/>
          <a:lstStyle/>
          <a:p>
            <a:r>
              <a:rPr lang="en-US" altLang="ja-JP" dirty="0"/>
              <a:t>4. </a:t>
            </a:r>
            <a:r>
              <a:rPr lang="ja-JP" altLang="en-US" dirty="0"/>
              <a:t>数字を表示させてみよう！</a:t>
            </a:r>
          </a:p>
        </p:txBody>
      </p:sp>
      <p:sp>
        <p:nvSpPr>
          <p:cNvPr id="3" name="テキスト プレースホルダー 2">
            <a:extLst>
              <a:ext uri="{FF2B5EF4-FFF2-40B4-BE49-F238E27FC236}">
                <a16:creationId xmlns:a16="http://schemas.microsoft.com/office/drawing/2014/main" id="{BB0D14CA-3D41-C783-F895-03C3DEBC49F4}"/>
              </a:ext>
            </a:extLst>
          </p:cNvPr>
          <p:cNvSpPr>
            <a:spLocks noGrp="1"/>
          </p:cNvSpPr>
          <p:nvPr>
            <p:ph type="body" idx="1"/>
          </p:nvPr>
        </p:nvSpPr>
        <p:spPr>
          <a:xfrm>
            <a:off x="427383" y="1487227"/>
            <a:ext cx="10515600" cy="4977071"/>
          </a:xfrm>
        </p:spPr>
        <p:txBody>
          <a:bodyPr/>
          <a:lstStyle/>
          <a:p>
            <a:r>
              <a:rPr lang="en-US" altLang="ja-JP" dirty="0"/>
              <a:t>7</a:t>
            </a:r>
            <a:r>
              <a:rPr lang="ja-JP" altLang="en-US" dirty="0"/>
              <a:t>セグのデータシート</a:t>
            </a:r>
            <a:endParaRPr lang="en-US" altLang="ja-JP" dirty="0"/>
          </a:p>
          <a:p>
            <a:r>
              <a:rPr lang="en-US" altLang="ja-JP" dirty="0">
                <a:hlinkClick r:id="rId2"/>
              </a:rPr>
              <a:t>https://akizukidenshi.com/goodsaffix/a-551srd.pdf</a:t>
            </a:r>
            <a:endParaRPr lang="en-US" altLang="ja-JP" dirty="0"/>
          </a:p>
          <a:p>
            <a:r>
              <a:rPr lang="ja-JP" altLang="en-US" dirty="0"/>
              <a:t>データシートと配線図から完成させられたあなたは電装班へ</a:t>
            </a:r>
            <a:endParaRPr lang="en-US" altLang="ja-JP" dirty="0"/>
          </a:p>
        </p:txBody>
      </p:sp>
      <p:pic>
        <p:nvPicPr>
          <p:cNvPr id="4" name="図 3">
            <a:extLst>
              <a:ext uri="{FF2B5EF4-FFF2-40B4-BE49-F238E27FC236}">
                <a16:creationId xmlns:a16="http://schemas.microsoft.com/office/drawing/2014/main" id="{33E24891-181C-90B5-F2D3-3E0588CE8599}"/>
              </a:ext>
            </a:extLst>
          </p:cNvPr>
          <p:cNvPicPr>
            <a:picLocks noChangeAspect="1"/>
          </p:cNvPicPr>
          <p:nvPr/>
        </p:nvPicPr>
        <p:blipFill>
          <a:blip r:embed="rId3"/>
          <a:stretch>
            <a:fillRect/>
          </a:stretch>
        </p:blipFill>
        <p:spPr>
          <a:xfrm>
            <a:off x="427383" y="3257984"/>
            <a:ext cx="2818369" cy="3595511"/>
          </a:xfrm>
          <a:prstGeom prst="rect">
            <a:avLst/>
          </a:prstGeom>
        </p:spPr>
      </p:pic>
      <p:pic>
        <p:nvPicPr>
          <p:cNvPr id="6" name="図 5" descr="グラフィカル ユーザー インターフェイス, ダイアグラム&#10;&#10;AI によって生成されたコンテンツは間違っている可能性があります。">
            <a:extLst>
              <a:ext uri="{FF2B5EF4-FFF2-40B4-BE49-F238E27FC236}">
                <a16:creationId xmlns:a16="http://schemas.microsoft.com/office/drawing/2014/main" id="{00E10B7E-EEDD-DBA8-B020-4F56801824CC}"/>
              </a:ext>
            </a:extLst>
          </p:cNvPr>
          <p:cNvPicPr>
            <a:picLocks noChangeAspect="1"/>
          </p:cNvPicPr>
          <p:nvPr/>
        </p:nvPicPr>
        <p:blipFill>
          <a:blip r:embed="rId4"/>
          <a:stretch>
            <a:fillRect/>
          </a:stretch>
        </p:blipFill>
        <p:spPr>
          <a:xfrm>
            <a:off x="3932583" y="3861093"/>
            <a:ext cx="7010400" cy="2389292"/>
          </a:xfrm>
          <a:prstGeom prst="rect">
            <a:avLst/>
          </a:prstGeom>
        </p:spPr>
      </p:pic>
    </p:spTree>
    <p:extLst>
      <p:ext uri="{BB962C8B-B14F-4D97-AF65-F5344CB8AC3E}">
        <p14:creationId xmlns:p14="http://schemas.microsoft.com/office/powerpoint/2010/main" val="705188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821963-9A69-F119-5700-03B908CE1309}"/>
              </a:ext>
            </a:extLst>
          </p:cNvPr>
          <p:cNvSpPr>
            <a:spLocks noGrp="1"/>
          </p:cNvSpPr>
          <p:nvPr>
            <p:ph type="title"/>
          </p:nvPr>
        </p:nvSpPr>
        <p:spPr>
          <a:xfrm>
            <a:off x="427383" y="266699"/>
            <a:ext cx="8844804" cy="755451"/>
          </a:xfrm>
        </p:spPr>
        <p:txBody>
          <a:bodyPr/>
          <a:lstStyle/>
          <a:p>
            <a:r>
              <a:rPr lang="en-US" altLang="ja-JP" dirty="0"/>
              <a:t>4. </a:t>
            </a:r>
            <a:r>
              <a:rPr lang="ja-JP" altLang="en-US" dirty="0"/>
              <a:t>数字を表示させてみよう！</a:t>
            </a:r>
          </a:p>
        </p:txBody>
      </p:sp>
      <p:sp>
        <p:nvSpPr>
          <p:cNvPr id="10" name="テキスト プレースホルダー 9">
            <a:extLst>
              <a:ext uri="{FF2B5EF4-FFF2-40B4-BE49-F238E27FC236}">
                <a16:creationId xmlns:a16="http://schemas.microsoft.com/office/drawing/2014/main" id="{58487409-9341-D889-1404-23A7CC6A4436}"/>
              </a:ext>
            </a:extLst>
          </p:cNvPr>
          <p:cNvSpPr>
            <a:spLocks noGrp="1"/>
          </p:cNvSpPr>
          <p:nvPr>
            <p:ph type="body" idx="1"/>
          </p:nvPr>
        </p:nvSpPr>
        <p:spPr>
          <a:xfrm>
            <a:off x="427383" y="1487227"/>
            <a:ext cx="10515600" cy="4977071"/>
          </a:xfrm>
        </p:spPr>
        <p:txBody>
          <a:bodyPr/>
          <a:lstStyle/>
          <a:p>
            <a:r>
              <a:rPr lang="ja-JP" altLang="en-US" dirty="0"/>
              <a:t>わかりやすく表にするとこういうこと</a:t>
            </a:r>
            <a:endParaRPr lang="en-US" altLang="ja-JP" dirty="0"/>
          </a:p>
          <a:p>
            <a:r>
              <a:rPr lang="ja-JP" altLang="en-US"/>
              <a:t>例えば</a:t>
            </a:r>
            <a:r>
              <a:rPr lang="en-US" altLang="ja-JP" dirty="0"/>
              <a:t>A</a:t>
            </a:r>
            <a:r>
              <a:rPr lang="ja-JP" altLang="en-US" dirty="0"/>
              <a:t>を光らせたければ</a:t>
            </a:r>
            <a:r>
              <a:rPr lang="en-US" altLang="ja-JP" dirty="0"/>
              <a:t>PA7</a:t>
            </a:r>
            <a:r>
              <a:rPr lang="ja-JP" altLang="en-US" dirty="0"/>
              <a:t>を</a:t>
            </a:r>
            <a:r>
              <a:rPr lang="en-US" altLang="ja-JP" dirty="0"/>
              <a:t>LOW</a:t>
            </a:r>
            <a:r>
              <a:rPr lang="ja-JP" altLang="en-US" dirty="0"/>
              <a:t>に</a:t>
            </a:r>
            <a:r>
              <a:rPr lang="ja-JP" altLang="en-US"/>
              <a:t>すればよい。</a:t>
            </a:r>
            <a:endParaRPr lang="ja-JP" altLang="en-US" dirty="0"/>
          </a:p>
        </p:txBody>
      </p:sp>
      <p:graphicFrame>
        <p:nvGraphicFramePr>
          <p:cNvPr id="4" name="表 3">
            <a:extLst>
              <a:ext uri="{FF2B5EF4-FFF2-40B4-BE49-F238E27FC236}">
                <a16:creationId xmlns:a16="http://schemas.microsoft.com/office/drawing/2014/main" id="{1AA4C28A-F918-2EEF-3C30-DE0FE411D008}"/>
              </a:ext>
            </a:extLst>
          </p:cNvPr>
          <p:cNvGraphicFramePr>
            <a:graphicFrameLocks noGrp="1"/>
          </p:cNvGraphicFramePr>
          <p:nvPr>
            <p:extLst>
              <p:ext uri="{D42A27DB-BD31-4B8C-83A1-F6EECF244321}">
                <p14:modId xmlns:p14="http://schemas.microsoft.com/office/powerpoint/2010/main" val="2433769197"/>
              </p:ext>
            </p:extLst>
          </p:nvPr>
        </p:nvGraphicFramePr>
        <p:xfrm>
          <a:off x="563233" y="3139487"/>
          <a:ext cx="4665418" cy="2966720"/>
        </p:xfrm>
        <a:graphic>
          <a:graphicData uri="http://schemas.openxmlformats.org/drawingml/2006/table">
            <a:tbl>
              <a:tblPr firstRow="1" bandRow="1">
                <a:tableStyleId>{5C22544A-7EE6-4342-B048-85BDC9FD1C3A}</a:tableStyleId>
              </a:tblPr>
              <a:tblGrid>
                <a:gridCol w="2332709">
                  <a:extLst>
                    <a:ext uri="{9D8B030D-6E8A-4147-A177-3AD203B41FA5}">
                      <a16:colId xmlns:a16="http://schemas.microsoft.com/office/drawing/2014/main" val="3173450561"/>
                    </a:ext>
                  </a:extLst>
                </a:gridCol>
                <a:gridCol w="2332709">
                  <a:extLst>
                    <a:ext uri="{9D8B030D-6E8A-4147-A177-3AD203B41FA5}">
                      <a16:colId xmlns:a16="http://schemas.microsoft.com/office/drawing/2014/main" val="2930094534"/>
                    </a:ext>
                  </a:extLst>
                </a:gridCol>
              </a:tblGrid>
              <a:tr h="370840">
                <a:tc>
                  <a:txBody>
                    <a:bodyPr/>
                    <a:lstStyle/>
                    <a:p>
                      <a:r>
                        <a:rPr kumimoji="1" lang="ja-JP" altLang="en-US">
                          <a:solidFill>
                            <a:schemeClr val="tx1"/>
                          </a:solidFill>
                          <a:latin typeface="A-OTF Gothic BBB Pr6N Medium" panose="020B0400000000000000" pitchFamily="34" charset="-128"/>
                          <a:ea typeface="A-OTF Gothic BBB Pr6N Medium" panose="020B0400000000000000" pitchFamily="34" charset="-128"/>
                        </a:rPr>
                        <a:t>光らせる場所</a:t>
                      </a: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57150" cap="flat" cmpd="sng" algn="ctr">
                      <a:solidFill>
                        <a:srgbClr val="90BE6D"/>
                      </a:solidFill>
                      <a:prstDash val="solid"/>
                      <a:round/>
                      <a:headEnd type="none" w="med" len="med"/>
                      <a:tailEnd type="none" w="med" len="med"/>
                    </a:lnB>
                    <a:solidFill>
                      <a:srgbClr val="C9E3AC"/>
                    </a:solidFill>
                  </a:tcPr>
                </a:tc>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#define</a:t>
                      </a:r>
                      <a:r>
                        <a:rPr kumimoji="1" lang="ja-JP" altLang="en-US">
                          <a:solidFill>
                            <a:schemeClr val="tx1"/>
                          </a:solidFill>
                          <a:latin typeface="A-OTF Gothic BBB Pr6N Medium" panose="020B0400000000000000" pitchFamily="34" charset="-128"/>
                          <a:ea typeface="A-OTF Gothic BBB Pr6N Medium" panose="020B0400000000000000" pitchFamily="34" charset="-128"/>
                        </a:rPr>
                        <a:t>するピン番号</a:t>
                      </a: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57150" cap="flat" cmpd="sng" algn="ctr">
                      <a:solidFill>
                        <a:srgbClr val="90BE6D"/>
                      </a:solidFill>
                      <a:prstDash val="solid"/>
                      <a:round/>
                      <a:headEnd type="none" w="med" len="med"/>
                      <a:tailEnd type="none" w="med" len="med"/>
                    </a:lnB>
                    <a:solidFill>
                      <a:srgbClr val="C9E3AC"/>
                    </a:solidFill>
                  </a:tcPr>
                </a:tc>
                <a:extLst>
                  <a:ext uri="{0D108BD9-81ED-4DB2-BD59-A6C34878D82A}">
                    <a16:rowId xmlns:a16="http://schemas.microsoft.com/office/drawing/2014/main" val="2949676107"/>
                  </a:ext>
                </a:extLst>
              </a:tr>
              <a:tr h="370840">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A</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5715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PA7</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5715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extLst>
                  <a:ext uri="{0D108BD9-81ED-4DB2-BD59-A6C34878D82A}">
                    <a16:rowId xmlns:a16="http://schemas.microsoft.com/office/drawing/2014/main" val="1698112900"/>
                  </a:ext>
                </a:extLst>
              </a:tr>
              <a:tr h="370840">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B</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PA5</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extLst>
                  <a:ext uri="{0D108BD9-81ED-4DB2-BD59-A6C34878D82A}">
                    <a16:rowId xmlns:a16="http://schemas.microsoft.com/office/drawing/2014/main" val="3553097306"/>
                  </a:ext>
                </a:extLst>
              </a:tr>
              <a:tr h="370840">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C</a:t>
                      </a:r>
                      <a:endParaRPr kumimoji="1" lang="ja-JP" altLang="en-US" dirty="0">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PA4</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extLst>
                  <a:ext uri="{0D108BD9-81ED-4DB2-BD59-A6C34878D82A}">
                    <a16:rowId xmlns:a16="http://schemas.microsoft.com/office/drawing/2014/main" val="4267155468"/>
                  </a:ext>
                </a:extLst>
              </a:tr>
              <a:tr h="370840">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D</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PA2</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extLst>
                  <a:ext uri="{0D108BD9-81ED-4DB2-BD59-A6C34878D82A}">
                    <a16:rowId xmlns:a16="http://schemas.microsoft.com/office/drawing/2014/main" val="3197239735"/>
                  </a:ext>
                </a:extLst>
              </a:tr>
              <a:tr h="370840">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E</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PA1</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extLst>
                  <a:ext uri="{0D108BD9-81ED-4DB2-BD59-A6C34878D82A}">
                    <a16:rowId xmlns:a16="http://schemas.microsoft.com/office/drawing/2014/main" val="904890344"/>
                  </a:ext>
                </a:extLst>
              </a:tr>
              <a:tr h="370840">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F</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PA9</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extLst>
                  <a:ext uri="{0D108BD9-81ED-4DB2-BD59-A6C34878D82A}">
                    <a16:rowId xmlns:a16="http://schemas.microsoft.com/office/drawing/2014/main" val="2297299817"/>
                  </a:ext>
                </a:extLst>
              </a:tr>
              <a:tr h="370840">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G</a:t>
                      </a:r>
                      <a:endParaRPr kumimoji="1" lang="ja-JP" altLang="en-US">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tc>
                  <a:txBody>
                    <a:bodyPr/>
                    <a:lstStyle/>
                    <a:p>
                      <a:r>
                        <a:rPr kumimoji="1" lang="en-US" altLang="ja-JP" dirty="0">
                          <a:solidFill>
                            <a:schemeClr val="tx1"/>
                          </a:solidFill>
                          <a:latin typeface="A-OTF Gothic BBB Pr6N Medium" panose="020B0400000000000000" pitchFamily="34" charset="-128"/>
                          <a:ea typeface="A-OTF Gothic BBB Pr6N Medium" panose="020B0400000000000000" pitchFamily="34" charset="-128"/>
                        </a:rPr>
                        <a:t>PA10</a:t>
                      </a:r>
                      <a:endParaRPr kumimoji="1" lang="ja-JP" altLang="en-US" dirty="0">
                        <a:solidFill>
                          <a:schemeClr val="tx1"/>
                        </a:solidFill>
                        <a:latin typeface="A-OTF Gothic BBB Pr6N Medium" panose="020B0400000000000000" pitchFamily="34" charset="-128"/>
                        <a:ea typeface="A-OTF Gothic BBB Pr6N Medium" panose="020B0400000000000000" pitchFamily="34" charset="-128"/>
                      </a:endParaRPr>
                    </a:p>
                  </a:txBody>
                  <a:tcPr anchor="ctr">
                    <a:lnL w="38100" cap="flat" cmpd="sng" algn="ctr">
                      <a:solidFill>
                        <a:srgbClr val="90BE6D"/>
                      </a:solidFill>
                      <a:prstDash val="solid"/>
                      <a:round/>
                      <a:headEnd type="none" w="med" len="med"/>
                      <a:tailEnd type="none" w="med" len="med"/>
                    </a:lnL>
                    <a:lnR w="38100" cap="flat" cmpd="sng" algn="ctr">
                      <a:solidFill>
                        <a:srgbClr val="90BE6D"/>
                      </a:solidFill>
                      <a:prstDash val="solid"/>
                      <a:round/>
                      <a:headEnd type="none" w="med" len="med"/>
                      <a:tailEnd type="none" w="med" len="med"/>
                    </a:lnR>
                    <a:lnT w="38100" cap="flat" cmpd="sng" algn="ctr">
                      <a:solidFill>
                        <a:srgbClr val="90BE6D"/>
                      </a:solidFill>
                      <a:prstDash val="solid"/>
                      <a:round/>
                      <a:headEnd type="none" w="med" len="med"/>
                      <a:tailEnd type="none" w="med" len="med"/>
                    </a:lnT>
                    <a:lnB w="38100" cap="flat" cmpd="sng" algn="ctr">
                      <a:solidFill>
                        <a:srgbClr val="90BE6D"/>
                      </a:solidFill>
                      <a:prstDash val="solid"/>
                      <a:round/>
                      <a:headEnd type="none" w="med" len="med"/>
                      <a:tailEnd type="none" w="med" len="med"/>
                    </a:lnB>
                    <a:solidFill>
                      <a:srgbClr val="C9E3AC"/>
                    </a:solidFill>
                  </a:tcPr>
                </a:tc>
                <a:extLst>
                  <a:ext uri="{0D108BD9-81ED-4DB2-BD59-A6C34878D82A}">
                    <a16:rowId xmlns:a16="http://schemas.microsoft.com/office/drawing/2014/main" val="2072895955"/>
                  </a:ext>
                </a:extLst>
              </a:tr>
            </a:tbl>
          </a:graphicData>
        </a:graphic>
      </p:graphicFrame>
    </p:spTree>
    <p:extLst>
      <p:ext uri="{BB962C8B-B14F-4D97-AF65-F5344CB8AC3E}">
        <p14:creationId xmlns:p14="http://schemas.microsoft.com/office/powerpoint/2010/main" val="942715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C6924A68-81DB-A890-8770-8326811E288C}"/>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B9713752-0989-3A82-E203-FA9F01FB8861}"/>
              </a:ext>
            </a:extLst>
          </p:cNvPr>
          <p:cNvSpPr>
            <a:spLocks noGrp="1"/>
          </p:cNvSpPr>
          <p:nvPr>
            <p:ph type="title"/>
          </p:nvPr>
        </p:nvSpPr>
        <p:spPr>
          <a:xfrm>
            <a:off x="427383" y="266699"/>
            <a:ext cx="8844804" cy="755451"/>
          </a:xfrm>
        </p:spPr>
        <p:txBody>
          <a:bodyPr>
            <a:normAutofit/>
          </a:bodyPr>
          <a:lstStyle/>
          <a:p>
            <a:r>
              <a:rPr lang="en-US" altLang="ja-JP" dirty="0"/>
              <a:t>4. </a:t>
            </a:r>
            <a:r>
              <a:rPr lang="ja-JP" altLang="en-US" dirty="0"/>
              <a:t>数字を表示させてみよう！</a:t>
            </a:r>
          </a:p>
        </p:txBody>
      </p:sp>
      <p:sp>
        <p:nvSpPr>
          <p:cNvPr id="93" name="Google Shape;93;p12">
            <a:extLst>
              <a:ext uri="{FF2B5EF4-FFF2-40B4-BE49-F238E27FC236}">
                <a16:creationId xmlns:a16="http://schemas.microsoft.com/office/drawing/2014/main" id="{82A26A2D-158D-3A6C-FDF7-95CFCCD50A18}"/>
              </a:ext>
            </a:extLst>
          </p:cNvPr>
          <p:cNvSpPr txBox="1">
            <a:spLocks noGrp="1"/>
          </p:cNvSpPr>
          <p:nvPr>
            <p:ph type="body" idx="1"/>
          </p:nvPr>
        </p:nvSpPr>
        <p:spPr>
          <a:xfrm>
            <a:off x="427383" y="1487227"/>
            <a:ext cx="10515600" cy="4977071"/>
          </a:xfrm>
          <a:noFill/>
          <a:ln>
            <a:noFill/>
          </a:ln>
        </p:spPr>
        <p:txBody>
          <a:bodyPr spcFirstLastPara="1" wrap="square" lIns="91425" tIns="45700" rIns="91425" bIns="45700" anchor="t" anchorCtr="0">
            <a:normAutofit/>
          </a:bodyPr>
          <a:lstStyle/>
          <a:p>
            <a:pPr lvl="0"/>
            <a:r>
              <a:rPr lang="ja-JP" altLang="en-US" dirty="0"/>
              <a:t>わからなくなった</a:t>
            </a:r>
            <a:r>
              <a:rPr lang="en-US" altLang="ja-JP" dirty="0"/>
              <a:t>or</a:t>
            </a:r>
            <a:r>
              <a:rPr lang="ja-JP" altLang="en-US" dirty="0"/>
              <a:t>打ち込むのが</a:t>
            </a:r>
            <a:r>
              <a:rPr lang="ja-JP" altLang="en-US"/>
              <a:t>面倒だったら</a:t>
            </a:r>
            <a:r>
              <a:rPr lang="en-US" altLang="ja-JP" dirty="0"/>
              <a:t>GitHub</a:t>
            </a:r>
            <a:r>
              <a:rPr lang="ja-JP" altLang="en-US" dirty="0"/>
              <a:t>からダウンロードしたファイルの「</a:t>
            </a:r>
            <a:r>
              <a:rPr lang="en-US" altLang="ja-JP" dirty="0" err="1"/>
              <a:t>shinkan</a:t>
            </a:r>
            <a:r>
              <a:rPr lang="en-US" altLang="ja-JP" dirty="0"/>
              <a:t>/</a:t>
            </a:r>
            <a:r>
              <a:rPr lang="en-US" altLang="ja-JP" dirty="0" err="1"/>
              <a:t>src</a:t>
            </a:r>
            <a:r>
              <a:rPr lang="en-US" altLang="ja-JP" dirty="0"/>
              <a:t>/4.7</a:t>
            </a:r>
            <a:r>
              <a:rPr lang="ja-JP" altLang="en-US" dirty="0"/>
              <a:t>セグ</a:t>
            </a:r>
            <a:r>
              <a:rPr lang="en-US" altLang="ja-JP" dirty="0"/>
              <a:t>/ </a:t>
            </a:r>
            <a:r>
              <a:rPr lang="en-US" altLang="ja-JP" dirty="0" err="1"/>
              <a:t>led_countup</a:t>
            </a:r>
            <a:r>
              <a:rPr lang="en-US" altLang="ja-JP" dirty="0"/>
              <a:t> /</a:t>
            </a:r>
            <a:r>
              <a:rPr lang="en-US" altLang="ja-JP" dirty="0" err="1"/>
              <a:t>led_countup.ino</a:t>
            </a:r>
            <a:r>
              <a:rPr lang="ja-JP" altLang="en-US" dirty="0"/>
              <a:t>」を開いてコードを</a:t>
            </a:r>
            <a:r>
              <a:rPr lang="ja-JP" altLang="en-US"/>
              <a:t>コピペしよう。</a:t>
            </a:r>
            <a:endParaRPr lang="en-US" altLang="ja-JP" dirty="0"/>
          </a:p>
          <a:p>
            <a:pPr lvl="0"/>
            <a:endParaRPr lang="en-US" altLang="ja-JP" dirty="0"/>
          </a:p>
          <a:p>
            <a:pPr lvl="0"/>
            <a:r>
              <a:rPr lang="ja-JP" altLang="en-US" dirty="0"/>
              <a:t>数字が表示でき、増えていったら完成！</a:t>
            </a:r>
          </a:p>
        </p:txBody>
      </p:sp>
    </p:spTree>
    <p:extLst>
      <p:ext uri="{BB962C8B-B14F-4D97-AF65-F5344CB8AC3E}">
        <p14:creationId xmlns:p14="http://schemas.microsoft.com/office/powerpoint/2010/main" val="12659740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410EA405-CB42-180E-6737-A4765AFEC6D0}"/>
            </a:ext>
          </a:extLst>
        </p:cNvPr>
        <p:cNvGrpSpPr/>
        <p:nvPr/>
      </p:nvGrpSpPr>
      <p:grpSpPr>
        <a:xfrm>
          <a:off x="0" y="0"/>
          <a:ext cx="0" cy="0"/>
          <a:chOff x="0" y="0"/>
          <a:chExt cx="0" cy="0"/>
        </a:xfrm>
      </p:grpSpPr>
      <p:sp>
        <p:nvSpPr>
          <p:cNvPr id="93" name="Google Shape;93;p12">
            <a:extLst>
              <a:ext uri="{FF2B5EF4-FFF2-40B4-BE49-F238E27FC236}">
                <a16:creationId xmlns:a16="http://schemas.microsoft.com/office/drawing/2014/main" id="{FF65E807-A555-775D-0AB3-F61E933C1A58}"/>
              </a:ext>
            </a:extLst>
          </p:cNvPr>
          <p:cNvSpPr txBox="1">
            <a:spLocks noGrp="1"/>
          </p:cNvSpPr>
          <p:nvPr>
            <p:ph type="body" idx="1"/>
          </p:nvPr>
        </p:nvSpPr>
        <p:spPr>
          <a:xfrm>
            <a:off x="427383" y="1948996"/>
            <a:ext cx="10515600" cy="4515304"/>
          </a:xfrm>
          <a:noFill/>
          <a:ln>
            <a:noFill/>
          </a:ln>
        </p:spPr>
        <p:txBody>
          <a:bodyPr spcFirstLastPara="1" wrap="square" lIns="91425" tIns="45700" rIns="91425" bIns="45700" anchor="t" anchorCtr="0">
            <a:normAutofit/>
          </a:bodyPr>
          <a:lstStyle/>
          <a:p>
            <a:r>
              <a:rPr lang="ja-JP" altLang="en-US" dirty="0"/>
              <a:t>数字が</a:t>
            </a:r>
            <a:r>
              <a:rPr lang="en-US" altLang="ja-JP" dirty="0"/>
              <a:t>9</a:t>
            </a:r>
            <a:r>
              <a:rPr lang="ja-JP" altLang="en-US" dirty="0"/>
              <a:t>から</a:t>
            </a:r>
            <a:r>
              <a:rPr lang="en-US" altLang="ja-JP" dirty="0"/>
              <a:t>0</a:t>
            </a:r>
            <a:r>
              <a:rPr lang="ja-JP" altLang="en-US" dirty="0"/>
              <a:t>に減っていくようにコードを</a:t>
            </a:r>
            <a:r>
              <a:rPr lang="ja-JP" altLang="en-US"/>
              <a:t>変えてみよう！</a:t>
            </a:r>
            <a:endParaRPr lang="en-US" altLang="ja-JP" dirty="0"/>
          </a:p>
          <a:p>
            <a:r>
              <a:rPr lang="ja-JP" altLang="en-US" dirty="0"/>
              <a:t>今日の日付の数字を順に表示</a:t>
            </a:r>
            <a:r>
              <a:rPr lang="ja-JP" altLang="en-US"/>
              <a:t>させてみよう！</a:t>
            </a:r>
            <a:endParaRPr lang="en-US" altLang="ja-JP" dirty="0"/>
          </a:p>
          <a:p>
            <a:r>
              <a:rPr lang="ja-JP" altLang="en-US" dirty="0"/>
              <a:t>各数字ごとに</a:t>
            </a:r>
            <a:r>
              <a:rPr lang="en-US" altLang="ja-JP" dirty="0"/>
              <a:t>HIGH,LOW</a:t>
            </a:r>
            <a:r>
              <a:rPr lang="ja-JP" altLang="en-US" dirty="0"/>
              <a:t>を指定するのは長いので省略</a:t>
            </a:r>
            <a:r>
              <a:rPr lang="ja-JP" altLang="en-US"/>
              <a:t>してみよう！（</a:t>
            </a:r>
            <a:r>
              <a:rPr lang="ja-JP" altLang="en-US" dirty="0"/>
              <a:t>例２進法を使う）</a:t>
            </a:r>
            <a:endParaRPr lang="en-US" altLang="ja-JP" dirty="0"/>
          </a:p>
        </p:txBody>
      </p:sp>
      <p:sp>
        <p:nvSpPr>
          <p:cNvPr id="9" name="テキスト プレースホルダー 8">
            <a:extLst>
              <a:ext uri="{FF2B5EF4-FFF2-40B4-BE49-F238E27FC236}">
                <a16:creationId xmlns:a16="http://schemas.microsoft.com/office/drawing/2014/main" id="{3D62EB9B-B1DC-A3D5-E06B-A352C82C52E7}"/>
              </a:ext>
            </a:extLst>
          </p:cNvPr>
          <p:cNvSpPr>
            <a:spLocks noGrp="1"/>
          </p:cNvSpPr>
          <p:nvPr>
            <p:ph type="body" idx="13"/>
          </p:nvPr>
        </p:nvSpPr>
        <p:spPr>
          <a:xfrm>
            <a:off x="427383" y="1237931"/>
            <a:ext cx="10515600" cy="711064"/>
          </a:xfrm>
        </p:spPr>
        <p:txBody>
          <a:bodyPr/>
          <a:lstStyle/>
          <a:p>
            <a:r>
              <a:rPr lang="ja-JP" altLang="en-US" dirty="0"/>
              <a:t>早く終わった人用</a:t>
            </a:r>
            <a:endParaRPr lang="en-US" altLang="ja-JP" dirty="0"/>
          </a:p>
        </p:txBody>
      </p:sp>
      <p:sp>
        <p:nvSpPr>
          <p:cNvPr id="3" name="タイトル 2">
            <a:extLst>
              <a:ext uri="{FF2B5EF4-FFF2-40B4-BE49-F238E27FC236}">
                <a16:creationId xmlns:a16="http://schemas.microsoft.com/office/drawing/2014/main" id="{64F09CFD-3F6D-A356-D3FE-A90FE6396289}"/>
              </a:ext>
            </a:extLst>
          </p:cNvPr>
          <p:cNvSpPr>
            <a:spLocks noGrp="1"/>
          </p:cNvSpPr>
          <p:nvPr>
            <p:ph type="title"/>
          </p:nvPr>
        </p:nvSpPr>
        <p:spPr>
          <a:xfrm>
            <a:off x="427383" y="266699"/>
            <a:ext cx="8844804" cy="755451"/>
          </a:xfrm>
        </p:spPr>
        <p:txBody>
          <a:bodyPr/>
          <a:lstStyle/>
          <a:p>
            <a:r>
              <a:rPr lang="en-US" altLang="ja-JP" dirty="0"/>
              <a:t>4. </a:t>
            </a:r>
            <a:r>
              <a:rPr lang="ja-JP" altLang="en-US" dirty="0"/>
              <a:t>数字を表示させてみよう！</a:t>
            </a:r>
          </a:p>
        </p:txBody>
      </p:sp>
    </p:spTree>
    <p:extLst>
      <p:ext uri="{BB962C8B-B14F-4D97-AF65-F5344CB8AC3E}">
        <p14:creationId xmlns:p14="http://schemas.microsoft.com/office/powerpoint/2010/main" val="42037209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A4A3C876-0360-E36F-4A40-60A98221F425}"/>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9C844FF4-C51A-8A03-7E90-8D0F9C126508}"/>
              </a:ext>
            </a:extLst>
          </p:cNvPr>
          <p:cNvSpPr txBox="1">
            <a:spLocks noGrp="1"/>
          </p:cNvSpPr>
          <p:nvPr>
            <p:ph type="title"/>
          </p:nvPr>
        </p:nvSpPr>
        <p:spPr>
          <a:xfrm>
            <a:off x="831850" y="1709738"/>
            <a:ext cx="11461077" cy="2852737"/>
          </a:xfrm>
          <a:noFill/>
          <a:ln>
            <a:noFill/>
          </a:ln>
        </p:spPr>
        <p:txBody>
          <a:bodyPr spcFirstLastPara="1" wrap="square" lIns="91425" tIns="45700" rIns="91425" bIns="45700" anchor="b" anchorCtr="0">
            <a:normAutofit/>
          </a:bodyPr>
          <a:lstStyle/>
          <a:p>
            <a:r>
              <a:rPr lang="en-US" altLang="ja-JP" dirty="0"/>
              <a:t>5. </a:t>
            </a:r>
            <a:r>
              <a:rPr lang="ja-JP" altLang="en-US">
                <a:sym typeface="Calibri"/>
              </a:rPr>
              <a:t>プルダウンで</a:t>
            </a:r>
            <a:r>
              <a:rPr lang="ja-JP" altLang="en-US" dirty="0">
                <a:sym typeface="Calibri"/>
              </a:rPr>
              <a:t>スイッチを作  </a:t>
            </a:r>
            <a:br>
              <a:rPr lang="en-US" altLang="ja-JP" dirty="0">
                <a:sym typeface="Calibri"/>
              </a:rPr>
            </a:br>
            <a:r>
              <a:rPr lang="en-US" altLang="ja-JP" dirty="0">
                <a:sym typeface="Calibri"/>
              </a:rPr>
              <a:t>    </a:t>
            </a:r>
            <a:r>
              <a:rPr lang="ja-JP" altLang="en-US" dirty="0">
                <a:sym typeface="Calibri"/>
              </a:rPr>
              <a:t>ってみよう！</a:t>
            </a:r>
            <a:br>
              <a:rPr lang="ja-JP" altLang="en-US" dirty="0">
                <a:sym typeface="Calibri"/>
              </a:rPr>
            </a:br>
            <a:endParaRPr lang="ja-JP" altLang="en-US" dirty="0"/>
          </a:p>
        </p:txBody>
      </p:sp>
      <p:sp>
        <p:nvSpPr>
          <p:cNvPr id="4" name="テキスト プレースホルダー 3">
            <a:extLst>
              <a:ext uri="{FF2B5EF4-FFF2-40B4-BE49-F238E27FC236}">
                <a16:creationId xmlns:a16="http://schemas.microsoft.com/office/drawing/2014/main" id="{691554DC-74C7-6866-F848-560CD2403873}"/>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2864704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48D9A323-1315-FBC2-E982-4A52A49B51B9}"/>
            </a:ext>
          </a:extLst>
        </p:cNvPr>
        <p:cNvGrpSpPr/>
        <p:nvPr/>
      </p:nvGrpSpPr>
      <p:grpSpPr>
        <a:xfrm>
          <a:off x="0" y="0"/>
          <a:ext cx="0" cy="0"/>
          <a:chOff x="0" y="0"/>
          <a:chExt cx="0" cy="0"/>
        </a:xfrm>
      </p:grpSpPr>
      <p:sp>
        <p:nvSpPr>
          <p:cNvPr id="93" name="Google Shape;93;p12">
            <a:extLst>
              <a:ext uri="{FF2B5EF4-FFF2-40B4-BE49-F238E27FC236}">
                <a16:creationId xmlns:a16="http://schemas.microsoft.com/office/drawing/2014/main" id="{38EEDD2C-60D8-666C-169A-BF28A2020966}"/>
              </a:ext>
            </a:extLst>
          </p:cNvPr>
          <p:cNvSpPr txBox="1">
            <a:spLocks noGrp="1"/>
          </p:cNvSpPr>
          <p:nvPr>
            <p:ph type="body" idx="1"/>
          </p:nvPr>
        </p:nvSpPr>
        <p:spPr>
          <a:xfrm>
            <a:off x="427383" y="1948996"/>
            <a:ext cx="10515600" cy="4515304"/>
          </a:xfrm>
          <a:noFill/>
          <a:ln>
            <a:noFill/>
          </a:ln>
        </p:spPr>
        <p:txBody>
          <a:bodyPr spcFirstLastPara="1" wrap="square" lIns="91425" tIns="45700" rIns="91425" bIns="45700" anchor="t" anchorCtr="0">
            <a:normAutofit/>
          </a:bodyPr>
          <a:lstStyle/>
          <a:p>
            <a:pPr>
              <a:buNone/>
            </a:pPr>
            <a:r>
              <a:rPr lang="ja-JP" altLang="en-US"/>
              <a:t>プルダウンとは、電子回路でデジタル入力端子が何も接続されていない（＝浮いている）ときに、不安定な電圧にならないようにするための方法です。プルダウン抵抗という抵抗を使って、入力端子を</a:t>
            </a:r>
            <a:r>
              <a:rPr lang="en-US" altLang="ja-JP" dirty="0"/>
              <a:t>GND</a:t>
            </a:r>
            <a:r>
              <a:rPr lang="ja-JP" altLang="en-US"/>
              <a:t>（</a:t>
            </a:r>
            <a:r>
              <a:rPr lang="en-US" altLang="ja-JP" dirty="0"/>
              <a:t>0V</a:t>
            </a:r>
            <a:r>
              <a:rPr lang="ja-JP" altLang="en-US"/>
              <a:t>）に接続します。</a:t>
            </a:r>
          </a:p>
          <a:p>
            <a:pPr>
              <a:buNone/>
            </a:pPr>
            <a:endParaRPr lang="ja-JP" altLang="en-US"/>
          </a:p>
          <a:p>
            <a:pPr>
              <a:buNone/>
            </a:pPr>
            <a:r>
              <a:rPr lang="ja-JP" altLang="en-US"/>
              <a:t>こうすることで、スイッチが「</a:t>
            </a:r>
            <a:r>
              <a:rPr lang="en-US" altLang="ja-JP" dirty="0"/>
              <a:t>OFF</a:t>
            </a:r>
            <a:r>
              <a:rPr lang="ja-JP" altLang="en-US"/>
              <a:t>（開）」のときでも、入力ピンは「</a:t>
            </a:r>
            <a:r>
              <a:rPr lang="en-US" altLang="ja-JP" dirty="0"/>
              <a:t>LOW</a:t>
            </a:r>
            <a:r>
              <a:rPr lang="ja-JP" altLang="en-US"/>
              <a:t>（</a:t>
            </a:r>
            <a:r>
              <a:rPr lang="en-US" altLang="ja-JP" dirty="0"/>
              <a:t>0</a:t>
            </a:r>
            <a:r>
              <a:rPr lang="ja-JP" altLang="en-US"/>
              <a:t>）」の状態にしっかり保たれます。スイッチが「</a:t>
            </a:r>
            <a:r>
              <a:rPr lang="en-US" altLang="ja-JP" dirty="0"/>
              <a:t>ON</a:t>
            </a:r>
            <a:r>
              <a:rPr lang="ja-JP" altLang="en-US"/>
              <a:t>（閉）」になると、入力ピンが</a:t>
            </a:r>
            <a:r>
              <a:rPr lang="en-US" altLang="ja-JP" dirty="0" err="1"/>
              <a:t>Vcc</a:t>
            </a:r>
            <a:r>
              <a:rPr lang="ja-JP" altLang="en-US"/>
              <a:t>（電源電圧、例えば</a:t>
            </a:r>
            <a:r>
              <a:rPr lang="en-US" altLang="ja-JP" dirty="0"/>
              <a:t>5V</a:t>
            </a:r>
            <a:r>
              <a:rPr lang="ja-JP" altLang="en-US"/>
              <a:t>）に引っ張られて「</a:t>
            </a:r>
            <a:r>
              <a:rPr lang="en-US" altLang="ja-JP" dirty="0"/>
              <a:t>HIGH</a:t>
            </a:r>
            <a:r>
              <a:rPr lang="ja-JP" altLang="en-US"/>
              <a:t>（</a:t>
            </a:r>
            <a:r>
              <a:rPr lang="en-US" altLang="ja-JP" dirty="0"/>
              <a:t>1</a:t>
            </a:r>
            <a:r>
              <a:rPr lang="ja-JP" altLang="en-US"/>
              <a:t>）」になります。</a:t>
            </a:r>
          </a:p>
        </p:txBody>
      </p:sp>
      <p:sp>
        <p:nvSpPr>
          <p:cNvPr id="9" name="テキスト プレースホルダー 8">
            <a:extLst>
              <a:ext uri="{FF2B5EF4-FFF2-40B4-BE49-F238E27FC236}">
                <a16:creationId xmlns:a16="http://schemas.microsoft.com/office/drawing/2014/main" id="{CF43451A-0C4B-EE4F-671E-97BA72442BD8}"/>
              </a:ext>
            </a:extLst>
          </p:cNvPr>
          <p:cNvSpPr>
            <a:spLocks noGrp="1"/>
          </p:cNvSpPr>
          <p:nvPr>
            <p:ph type="body" idx="13"/>
          </p:nvPr>
        </p:nvSpPr>
        <p:spPr>
          <a:xfrm>
            <a:off x="427383" y="1237931"/>
            <a:ext cx="10515600" cy="711064"/>
          </a:xfrm>
        </p:spPr>
        <p:txBody>
          <a:bodyPr/>
          <a:lstStyle/>
          <a:p>
            <a:r>
              <a:rPr lang="ja-JP" altLang="en-US"/>
              <a:t>プルダウンと</a:t>
            </a:r>
            <a:r>
              <a:rPr lang="ja-JP" altLang="en-US" dirty="0"/>
              <a:t>は？</a:t>
            </a:r>
            <a:r>
              <a:rPr lang="en-US" altLang="ja-JP" dirty="0"/>
              <a:t>Chat-GPT</a:t>
            </a:r>
            <a:r>
              <a:rPr lang="ja-JP" altLang="en-US" dirty="0"/>
              <a:t>に聞いてみた</a:t>
            </a:r>
          </a:p>
        </p:txBody>
      </p:sp>
      <p:sp>
        <p:nvSpPr>
          <p:cNvPr id="4" name="タイトル 3">
            <a:extLst>
              <a:ext uri="{FF2B5EF4-FFF2-40B4-BE49-F238E27FC236}">
                <a16:creationId xmlns:a16="http://schemas.microsoft.com/office/drawing/2014/main" id="{39E9E87D-19ED-0D8A-070F-00E87FDA05D4}"/>
              </a:ext>
            </a:extLst>
          </p:cNvPr>
          <p:cNvSpPr>
            <a:spLocks noGrp="1"/>
          </p:cNvSpPr>
          <p:nvPr>
            <p:ph type="title"/>
          </p:nvPr>
        </p:nvSpPr>
        <p:spPr>
          <a:xfrm>
            <a:off x="427383" y="266699"/>
            <a:ext cx="8844804" cy="755451"/>
          </a:xfrm>
        </p:spPr>
        <p:txBody>
          <a:bodyPr>
            <a:normAutofit/>
          </a:bodyPr>
          <a:lstStyle/>
          <a:p>
            <a:r>
              <a:rPr lang="en-US" altLang="ja-JP" dirty="0"/>
              <a:t>5. </a:t>
            </a:r>
            <a:r>
              <a:rPr lang="ja-JP" altLang="en-US"/>
              <a:t>スイッチを作ってみよう！</a:t>
            </a:r>
            <a:endParaRPr lang="ja-JP" altLang="en-US" dirty="0"/>
          </a:p>
        </p:txBody>
      </p:sp>
    </p:spTree>
    <p:extLst>
      <p:ext uri="{BB962C8B-B14F-4D97-AF65-F5344CB8AC3E}">
        <p14:creationId xmlns:p14="http://schemas.microsoft.com/office/powerpoint/2010/main" val="3516283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72438855-A724-17E9-4E7E-1BDDBA5FCA8B}"/>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C3BBAACE-B209-F35E-D814-949649EF64B8}"/>
              </a:ext>
            </a:extLst>
          </p:cNvPr>
          <p:cNvSpPr txBox="1">
            <a:spLocks noGrp="1"/>
          </p:cNvSpPr>
          <p:nvPr>
            <p:ph type="title"/>
          </p:nvPr>
        </p:nvSpPr>
        <p:spPr>
          <a:xfrm>
            <a:off x="831850" y="1709738"/>
            <a:ext cx="11461077" cy="2852737"/>
          </a:xfrm>
          <a:noFill/>
          <a:ln>
            <a:noFill/>
          </a:ln>
        </p:spPr>
        <p:txBody>
          <a:bodyPr spcFirstLastPara="1" wrap="square" lIns="91425" tIns="45700" rIns="91425" bIns="45700" anchor="b" anchorCtr="0">
            <a:normAutofit/>
          </a:bodyPr>
          <a:lstStyle/>
          <a:p>
            <a:r>
              <a:rPr lang="en-US" altLang="ja-JP" dirty="0"/>
              <a:t>1</a:t>
            </a:r>
            <a:r>
              <a:rPr lang="en-US" altLang="ja-JP" dirty="0">
                <a:sym typeface="Calibri"/>
              </a:rPr>
              <a:t>. </a:t>
            </a:r>
            <a:r>
              <a:rPr lang="ja-JP" altLang="en-US" dirty="0">
                <a:sym typeface="Calibri"/>
              </a:rPr>
              <a:t>新歓基板の紹介</a:t>
            </a:r>
            <a:br>
              <a:rPr lang="ja-JP" altLang="en-US" dirty="0">
                <a:sym typeface="Calibri"/>
              </a:rPr>
            </a:br>
            <a:endParaRPr lang="ja-JP" altLang="en-US" dirty="0"/>
          </a:p>
        </p:txBody>
      </p:sp>
      <p:sp>
        <p:nvSpPr>
          <p:cNvPr id="4" name="テキスト プレースホルダー 3">
            <a:extLst>
              <a:ext uri="{FF2B5EF4-FFF2-40B4-BE49-F238E27FC236}">
                <a16:creationId xmlns:a16="http://schemas.microsoft.com/office/drawing/2014/main" id="{61FDF673-C931-1E85-57A4-82834467A9CB}"/>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3854305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FCE2EE03-FD29-9D45-7D11-6BAAD26F13CC}"/>
            </a:ext>
          </a:extLst>
        </p:cNvPr>
        <p:cNvGrpSpPr/>
        <p:nvPr/>
      </p:nvGrpSpPr>
      <p:grpSpPr>
        <a:xfrm>
          <a:off x="0" y="0"/>
          <a:ext cx="0" cy="0"/>
          <a:chOff x="0" y="0"/>
          <a:chExt cx="0" cy="0"/>
        </a:xfrm>
      </p:grpSpPr>
      <p:sp>
        <p:nvSpPr>
          <p:cNvPr id="93" name="Google Shape;93;p12">
            <a:extLst>
              <a:ext uri="{FF2B5EF4-FFF2-40B4-BE49-F238E27FC236}">
                <a16:creationId xmlns:a16="http://schemas.microsoft.com/office/drawing/2014/main" id="{1112FCC3-2FCF-F273-2F42-F3E7E0BC6E15}"/>
              </a:ext>
            </a:extLst>
          </p:cNvPr>
          <p:cNvSpPr txBox="1">
            <a:spLocks noGrp="1"/>
          </p:cNvSpPr>
          <p:nvPr>
            <p:ph type="body" idx="1"/>
          </p:nvPr>
        </p:nvSpPr>
        <p:spPr>
          <a:xfrm>
            <a:off x="427383" y="1948996"/>
            <a:ext cx="10515600" cy="4515304"/>
          </a:xfrm>
          <a:noFill/>
          <a:ln>
            <a:noFill/>
          </a:ln>
        </p:spPr>
        <p:txBody>
          <a:bodyPr spcFirstLastPara="1" wrap="square" lIns="91425" tIns="45700" rIns="91425" bIns="45700" anchor="t" anchorCtr="0">
            <a:normAutofit/>
          </a:bodyPr>
          <a:lstStyle/>
          <a:p>
            <a:pPr marL="114300" indent="0">
              <a:buNone/>
            </a:pPr>
            <a:r>
              <a:rPr lang="ja-JP" altLang="en-US" dirty="0"/>
              <a:t>右の回路で</a:t>
            </a:r>
            <a:endParaRPr lang="en-US" altLang="ja-JP" dirty="0"/>
          </a:p>
          <a:p>
            <a:pPr marL="114300" indent="0">
              <a:buNone/>
            </a:pPr>
            <a:r>
              <a:rPr lang="ja-JP" altLang="en-US"/>
              <a:t>・スイッチ</a:t>
            </a:r>
            <a:r>
              <a:rPr lang="ja-JP" altLang="en-US" dirty="0"/>
              <a:t>が開いているとき</a:t>
            </a:r>
            <a:endParaRPr lang="en-US" altLang="ja-JP" dirty="0"/>
          </a:p>
          <a:p>
            <a:pPr marL="114300" indent="0">
              <a:buNone/>
            </a:pPr>
            <a:r>
              <a:rPr lang="en-US" altLang="ja-JP" dirty="0"/>
              <a:t>   </a:t>
            </a:r>
            <a:r>
              <a:rPr lang="ja-JP" altLang="en-US">
                <a:solidFill>
                  <a:schemeClr val="tx2">
                    <a:lumMod val="75000"/>
                  </a:schemeClr>
                </a:solidFill>
              </a:rPr>
              <a:t>マイコンは</a:t>
            </a:r>
            <a:r>
              <a:rPr lang="en-US" altLang="ja-JP" dirty="0">
                <a:solidFill>
                  <a:schemeClr val="tx2">
                    <a:lumMod val="75000"/>
                  </a:schemeClr>
                </a:solidFill>
              </a:rPr>
              <a:t>0V</a:t>
            </a:r>
            <a:r>
              <a:rPr lang="ja-JP" altLang="en-US" dirty="0">
                <a:solidFill>
                  <a:schemeClr val="tx2">
                    <a:lumMod val="75000"/>
                  </a:schemeClr>
                </a:solidFill>
              </a:rPr>
              <a:t>につながっている</a:t>
            </a:r>
            <a:endParaRPr lang="en-US" altLang="ja-JP" dirty="0">
              <a:solidFill>
                <a:schemeClr val="tx2">
                  <a:lumMod val="75000"/>
                </a:schemeClr>
              </a:solidFill>
            </a:endParaRPr>
          </a:p>
          <a:p>
            <a:pPr marL="114300" indent="0">
              <a:buNone/>
            </a:pPr>
            <a:r>
              <a:rPr lang="en-US" altLang="ja-JP" dirty="0">
                <a:solidFill>
                  <a:schemeClr val="tx2">
                    <a:lumMod val="75000"/>
                  </a:schemeClr>
                </a:solidFill>
              </a:rPr>
              <a:t>   </a:t>
            </a:r>
            <a:r>
              <a:rPr lang="ja-JP" altLang="en-US">
                <a:solidFill>
                  <a:schemeClr val="tx2">
                    <a:lumMod val="75000"/>
                  </a:schemeClr>
                </a:solidFill>
              </a:rPr>
              <a:t>→</a:t>
            </a:r>
            <a:r>
              <a:rPr lang="en-US" altLang="ja-JP" dirty="0">
                <a:solidFill>
                  <a:schemeClr val="tx2">
                    <a:lumMod val="75000"/>
                  </a:schemeClr>
                </a:solidFill>
              </a:rPr>
              <a:t>LOW</a:t>
            </a:r>
            <a:r>
              <a:rPr lang="ja-JP" altLang="en-US">
                <a:solidFill>
                  <a:schemeClr val="tx2">
                    <a:lumMod val="75000"/>
                  </a:schemeClr>
                </a:solidFill>
              </a:rPr>
              <a:t>が</a:t>
            </a:r>
            <a:r>
              <a:rPr lang="ja-JP" altLang="en-US" dirty="0">
                <a:solidFill>
                  <a:schemeClr val="tx2">
                    <a:lumMod val="75000"/>
                  </a:schemeClr>
                </a:solidFill>
              </a:rPr>
              <a:t>入力される</a:t>
            </a:r>
            <a:endParaRPr lang="en-US" altLang="ja-JP" dirty="0">
              <a:solidFill>
                <a:schemeClr val="tx2">
                  <a:lumMod val="75000"/>
                </a:schemeClr>
              </a:solidFill>
            </a:endParaRPr>
          </a:p>
          <a:p>
            <a:pPr marL="114300" indent="0">
              <a:buNone/>
            </a:pPr>
            <a:r>
              <a:rPr lang="ja-JP" altLang="en-US"/>
              <a:t>・スイッチ</a:t>
            </a:r>
            <a:r>
              <a:rPr lang="ja-JP" altLang="en-US" dirty="0"/>
              <a:t>が閉じているとき</a:t>
            </a:r>
            <a:endParaRPr lang="en-US" altLang="ja-JP" dirty="0"/>
          </a:p>
          <a:p>
            <a:pPr marL="114300" indent="0">
              <a:buNone/>
            </a:pPr>
            <a:r>
              <a:rPr lang="ja-JP" altLang="en-US"/>
              <a:t>　</a:t>
            </a:r>
            <a:r>
              <a:rPr lang="ja-JP" altLang="en-US">
                <a:solidFill>
                  <a:schemeClr val="tx2">
                    <a:lumMod val="75000"/>
                  </a:schemeClr>
                </a:solidFill>
              </a:rPr>
              <a:t>マイコンは</a:t>
            </a:r>
            <a:r>
              <a:rPr lang="en-US" altLang="ja-JP" dirty="0">
                <a:solidFill>
                  <a:schemeClr val="tx2">
                    <a:lumMod val="75000"/>
                  </a:schemeClr>
                </a:solidFill>
              </a:rPr>
              <a:t>5V</a:t>
            </a:r>
            <a:r>
              <a:rPr lang="ja-JP" altLang="en-US" dirty="0">
                <a:solidFill>
                  <a:schemeClr val="tx2">
                    <a:lumMod val="75000"/>
                  </a:schemeClr>
                </a:solidFill>
              </a:rPr>
              <a:t>につながっている</a:t>
            </a:r>
            <a:endParaRPr lang="en-US" altLang="ja-JP" dirty="0">
              <a:solidFill>
                <a:schemeClr val="tx2">
                  <a:lumMod val="75000"/>
                </a:schemeClr>
              </a:solidFill>
            </a:endParaRPr>
          </a:p>
          <a:p>
            <a:pPr marL="114300" indent="0">
              <a:buNone/>
            </a:pPr>
            <a:r>
              <a:rPr lang="ja-JP" altLang="en-US">
                <a:solidFill>
                  <a:schemeClr val="tx2">
                    <a:lumMod val="75000"/>
                  </a:schemeClr>
                </a:solidFill>
              </a:rPr>
              <a:t>　→</a:t>
            </a:r>
            <a:r>
              <a:rPr lang="en-US" altLang="ja-JP" dirty="0">
                <a:solidFill>
                  <a:schemeClr val="tx2">
                    <a:lumMod val="75000"/>
                  </a:schemeClr>
                </a:solidFill>
              </a:rPr>
              <a:t>HIGH</a:t>
            </a:r>
            <a:r>
              <a:rPr lang="ja-JP" altLang="en-US">
                <a:solidFill>
                  <a:schemeClr val="tx2">
                    <a:lumMod val="75000"/>
                  </a:schemeClr>
                </a:solidFill>
              </a:rPr>
              <a:t>が</a:t>
            </a:r>
            <a:r>
              <a:rPr lang="ja-JP" altLang="en-US" dirty="0">
                <a:solidFill>
                  <a:schemeClr val="tx2">
                    <a:lumMod val="75000"/>
                  </a:schemeClr>
                </a:solidFill>
              </a:rPr>
              <a:t>入力される</a:t>
            </a:r>
            <a:endParaRPr lang="en-US" altLang="ja-JP" dirty="0">
              <a:solidFill>
                <a:schemeClr val="tx2">
                  <a:lumMod val="75000"/>
                </a:schemeClr>
              </a:solidFill>
            </a:endParaRPr>
          </a:p>
          <a:p>
            <a:pPr marL="114300" indent="0">
              <a:buNone/>
            </a:pPr>
            <a:r>
              <a:rPr lang="ja-JP" altLang="en-US" dirty="0"/>
              <a:t>なにもしない</a:t>
            </a:r>
            <a:r>
              <a:rPr lang="ja-JP" altLang="en-US"/>
              <a:t>ときに</a:t>
            </a:r>
            <a:r>
              <a:rPr lang="en-US" altLang="ja-JP" dirty="0"/>
              <a:t>LOW</a:t>
            </a:r>
            <a:r>
              <a:rPr lang="ja-JP" altLang="en-US"/>
              <a:t>が</a:t>
            </a:r>
            <a:r>
              <a:rPr lang="ja-JP" altLang="en-US" dirty="0"/>
              <a:t>入力されるから</a:t>
            </a:r>
            <a:r>
              <a:rPr lang="ja-JP" altLang="en-US"/>
              <a:t>「プルダウン」</a:t>
            </a:r>
            <a:endParaRPr lang="ja-JP" altLang="en-US" dirty="0"/>
          </a:p>
        </p:txBody>
      </p:sp>
      <p:sp>
        <p:nvSpPr>
          <p:cNvPr id="9" name="テキスト プレースホルダー 8">
            <a:extLst>
              <a:ext uri="{FF2B5EF4-FFF2-40B4-BE49-F238E27FC236}">
                <a16:creationId xmlns:a16="http://schemas.microsoft.com/office/drawing/2014/main" id="{FE83468A-F044-6C72-367D-F0343B2FBDA9}"/>
              </a:ext>
            </a:extLst>
          </p:cNvPr>
          <p:cNvSpPr>
            <a:spLocks noGrp="1"/>
          </p:cNvSpPr>
          <p:nvPr>
            <p:ph type="body" idx="13"/>
          </p:nvPr>
        </p:nvSpPr>
        <p:spPr>
          <a:xfrm>
            <a:off x="427383" y="1237931"/>
            <a:ext cx="10515600" cy="711064"/>
          </a:xfrm>
        </p:spPr>
        <p:txBody>
          <a:bodyPr/>
          <a:lstStyle/>
          <a:p>
            <a:r>
              <a:rPr lang="ja-JP" altLang="en-US" dirty="0"/>
              <a:t>つまり、、、</a:t>
            </a:r>
          </a:p>
        </p:txBody>
      </p:sp>
      <p:sp>
        <p:nvSpPr>
          <p:cNvPr id="4" name="タイトル 3">
            <a:extLst>
              <a:ext uri="{FF2B5EF4-FFF2-40B4-BE49-F238E27FC236}">
                <a16:creationId xmlns:a16="http://schemas.microsoft.com/office/drawing/2014/main" id="{12CB893F-6178-8357-9BEE-831D358878F5}"/>
              </a:ext>
            </a:extLst>
          </p:cNvPr>
          <p:cNvSpPr>
            <a:spLocks noGrp="1"/>
          </p:cNvSpPr>
          <p:nvPr>
            <p:ph type="title"/>
          </p:nvPr>
        </p:nvSpPr>
        <p:spPr>
          <a:xfrm>
            <a:off x="427383" y="266699"/>
            <a:ext cx="8844804" cy="755451"/>
          </a:xfrm>
        </p:spPr>
        <p:txBody>
          <a:bodyPr>
            <a:normAutofit/>
          </a:bodyPr>
          <a:lstStyle/>
          <a:p>
            <a:r>
              <a:rPr lang="en-US" altLang="ja-JP" dirty="0"/>
              <a:t>5. </a:t>
            </a:r>
            <a:r>
              <a:rPr lang="ja-JP" altLang="en-US"/>
              <a:t>スイッチを作ってみよう！</a:t>
            </a:r>
            <a:endParaRPr lang="ja-JP" altLang="en-US" dirty="0"/>
          </a:p>
        </p:txBody>
      </p:sp>
      <p:sp>
        <p:nvSpPr>
          <p:cNvPr id="2" name="テキスト ボックス 1">
            <a:extLst>
              <a:ext uri="{FF2B5EF4-FFF2-40B4-BE49-F238E27FC236}">
                <a16:creationId xmlns:a16="http://schemas.microsoft.com/office/drawing/2014/main" id="{F83963BC-8648-AE8F-3278-DDFD436F4891}"/>
              </a:ext>
            </a:extLst>
          </p:cNvPr>
          <p:cNvSpPr txBox="1"/>
          <p:nvPr/>
        </p:nvSpPr>
        <p:spPr>
          <a:xfrm>
            <a:off x="8519491" y="6329691"/>
            <a:ext cx="3672509" cy="523220"/>
          </a:xfrm>
          <a:prstGeom prst="rect">
            <a:avLst/>
          </a:prstGeom>
          <a:noFill/>
        </p:spPr>
        <p:txBody>
          <a:bodyPr wrap="square" rtlCol="0">
            <a:spAutoFit/>
          </a:bodyPr>
          <a:lstStyle/>
          <a:p>
            <a:r>
              <a:rPr kumimoji="1" lang="ja-JP" altLang="en-US" dirty="0"/>
              <a:t>参考：</a:t>
            </a:r>
            <a:endParaRPr kumimoji="1" lang="en-US" altLang="ja-JP" dirty="0"/>
          </a:p>
          <a:p>
            <a:r>
              <a:rPr kumimoji="1" lang="en-US" altLang="ja-JP" dirty="0"/>
              <a:t>https://voltechno.com/blog/pullup-pulldown/</a:t>
            </a:r>
            <a:endParaRPr kumimoji="1" lang="ja-JP" altLang="en-US" dirty="0"/>
          </a:p>
        </p:txBody>
      </p:sp>
      <p:pic>
        <p:nvPicPr>
          <p:cNvPr id="8" name="図 7">
            <a:extLst>
              <a:ext uri="{FF2B5EF4-FFF2-40B4-BE49-F238E27FC236}">
                <a16:creationId xmlns:a16="http://schemas.microsoft.com/office/drawing/2014/main" id="{EC87E6A9-5D76-F2E3-762F-D68BCE875774}"/>
              </a:ext>
            </a:extLst>
          </p:cNvPr>
          <p:cNvPicPr>
            <a:picLocks noChangeAspect="1"/>
          </p:cNvPicPr>
          <p:nvPr/>
        </p:nvPicPr>
        <p:blipFill>
          <a:blip r:embed="rId3"/>
          <a:stretch>
            <a:fillRect/>
          </a:stretch>
        </p:blipFill>
        <p:spPr>
          <a:xfrm>
            <a:off x="7534478" y="1281893"/>
            <a:ext cx="3476220" cy="3995764"/>
          </a:xfrm>
          <a:prstGeom prst="rect">
            <a:avLst/>
          </a:prstGeom>
        </p:spPr>
      </p:pic>
    </p:spTree>
    <p:extLst>
      <p:ext uri="{BB962C8B-B14F-4D97-AF65-F5344CB8AC3E}">
        <p14:creationId xmlns:p14="http://schemas.microsoft.com/office/powerpoint/2010/main" val="15196510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D314E3-353A-6010-56B0-D746B7001235}"/>
            </a:ext>
          </a:extLst>
        </p:cNvPr>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3E1352A8-BFDE-1529-0A22-2D810ACBF116}"/>
              </a:ext>
            </a:extLst>
          </p:cNvPr>
          <p:cNvSpPr>
            <a:spLocks noGrp="1"/>
          </p:cNvSpPr>
          <p:nvPr>
            <p:ph type="body" idx="1"/>
          </p:nvPr>
        </p:nvSpPr>
        <p:spPr>
          <a:xfrm>
            <a:off x="427383" y="1948996"/>
            <a:ext cx="10515600" cy="1962604"/>
          </a:xfrm>
        </p:spPr>
        <p:txBody>
          <a:bodyPr>
            <a:normAutofit/>
          </a:bodyPr>
          <a:lstStyle/>
          <a:p>
            <a:r>
              <a:rPr lang="ja-JP" altLang="en-US" dirty="0"/>
              <a:t>基板についているスイッチを押すと</a:t>
            </a:r>
            <a:r>
              <a:rPr lang="en-US" altLang="ja-JP" dirty="0"/>
              <a:t>LED</a:t>
            </a:r>
            <a:r>
              <a:rPr lang="ja-JP" altLang="en-US" dirty="0"/>
              <a:t>が光り、離す</a:t>
            </a:r>
            <a:r>
              <a:rPr lang="ja-JP" altLang="en-US"/>
              <a:t>と消える。</a:t>
            </a:r>
            <a:endParaRPr lang="en-US" altLang="ja-JP" dirty="0"/>
          </a:p>
        </p:txBody>
      </p:sp>
      <p:sp>
        <p:nvSpPr>
          <p:cNvPr id="10" name="テキスト プレースホルダー 9">
            <a:extLst>
              <a:ext uri="{FF2B5EF4-FFF2-40B4-BE49-F238E27FC236}">
                <a16:creationId xmlns:a16="http://schemas.microsoft.com/office/drawing/2014/main" id="{3C936018-402D-5F63-E61B-6043C528549B}"/>
              </a:ext>
            </a:extLst>
          </p:cNvPr>
          <p:cNvSpPr>
            <a:spLocks noGrp="1"/>
          </p:cNvSpPr>
          <p:nvPr>
            <p:ph type="body" idx="13"/>
          </p:nvPr>
        </p:nvSpPr>
        <p:spPr>
          <a:xfrm>
            <a:off x="427383" y="1237931"/>
            <a:ext cx="10515600" cy="711064"/>
          </a:xfrm>
        </p:spPr>
        <p:txBody>
          <a:bodyPr/>
          <a:lstStyle/>
          <a:p>
            <a:r>
              <a:rPr lang="ja-JP" altLang="en-US" dirty="0"/>
              <a:t>ゴール</a:t>
            </a:r>
          </a:p>
        </p:txBody>
      </p:sp>
      <p:sp>
        <p:nvSpPr>
          <p:cNvPr id="11" name="テキスト プレースホルダー 10">
            <a:extLst>
              <a:ext uri="{FF2B5EF4-FFF2-40B4-BE49-F238E27FC236}">
                <a16:creationId xmlns:a16="http://schemas.microsoft.com/office/drawing/2014/main" id="{29B069BC-AE03-D871-9980-F6D98A1C1FF4}"/>
              </a:ext>
            </a:extLst>
          </p:cNvPr>
          <p:cNvSpPr>
            <a:spLocks noGrp="1"/>
          </p:cNvSpPr>
          <p:nvPr>
            <p:ph type="body" idx="14"/>
          </p:nvPr>
        </p:nvSpPr>
        <p:spPr>
          <a:xfrm>
            <a:off x="427383" y="4622665"/>
            <a:ext cx="10515600" cy="1962604"/>
          </a:xfrm>
        </p:spPr>
        <p:txBody>
          <a:bodyPr>
            <a:normAutofit fontScale="92500" lnSpcReduction="20000"/>
          </a:bodyPr>
          <a:lstStyle/>
          <a:p>
            <a:r>
              <a:rPr lang="en-US" altLang="ja-JP" dirty="0" err="1"/>
              <a:t>digitalRead</a:t>
            </a:r>
            <a:r>
              <a:rPr lang="en-US" altLang="ja-JP" dirty="0"/>
              <a:t>(</a:t>
            </a:r>
            <a:r>
              <a:rPr lang="ja-JP" altLang="en-US" dirty="0"/>
              <a:t>ピン番号</a:t>
            </a:r>
            <a:r>
              <a:rPr lang="en-US" altLang="ja-JP" dirty="0"/>
              <a:t>)</a:t>
            </a:r>
            <a:r>
              <a:rPr lang="ja-JP" altLang="en-US" dirty="0"/>
              <a:t>関数を使うと、</a:t>
            </a:r>
            <a:r>
              <a:rPr lang="en-US" altLang="ja-JP" dirty="0"/>
              <a:t>HIGH</a:t>
            </a:r>
            <a:r>
              <a:rPr lang="ja-JP" altLang="en-US" dirty="0"/>
              <a:t>の電圧</a:t>
            </a:r>
            <a:r>
              <a:rPr lang="en-US" altLang="ja-JP" dirty="0"/>
              <a:t>(3.3V)</a:t>
            </a:r>
            <a:r>
              <a:rPr lang="ja-JP" altLang="en-US" dirty="0"/>
              <a:t>がピンにくると</a:t>
            </a:r>
            <a:r>
              <a:rPr lang="en-US" altLang="ja-JP" dirty="0"/>
              <a:t>1,LOW</a:t>
            </a:r>
            <a:r>
              <a:rPr lang="ja-JP" altLang="en-US" dirty="0"/>
              <a:t>の電圧</a:t>
            </a:r>
            <a:r>
              <a:rPr lang="en-US" altLang="ja-JP" dirty="0"/>
              <a:t>(0V)</a:t>
            </a:r>
            <a:r>
              <a:rPr lang="ja-JP" altLang="en-US" dirty="0"/>
              <a:t>がくると</a:t>
            </a:r>
            <a:r>
              <a:rPr lang="en-US" altLang="ja-JP" dirty="0"/>
              <a:t>0</a:t>
            </a:r>
            <a:r>
              <a:rPr lang="ja-JP" altLang="en-US"/>
              <a:t>を返す。</a:t>
            </a:r>
            <a:endParaRPr lang="en-US" altLang="ja-JP" dirty="0"/>
          </a:p>
          <a:p>
            <a:r>
              <a:rPr lang="ja-JP" altLang="en-US" dirty="0"/>
              <a:t>今回の配線ではスイッチとつながっている</a:t>
            </a:r>
            <a:r>
              <a:rPr lang="ja-JP" altLang="en-US"/>
              <a:t>ピンは</a:t>
            </a:r>
            <a:r>
              <a:rPr lang="en-US" altLang="ja-JP" dirty="0"/>
              <a:t>PB1</a:t>
            </a:r>
            <a:r>
              <a:rPr lang="ja-JP" altLang="en-US"/>
              <a:t>。</a:t>
            </a:r>
            <a:endParaRPr lang="en-US" altLang="ja-JP" dirty="0"/>
          </a:p>
          <a:p>
            <a:r>
              <a:rPr lang="ja-JP" altLang="en-US" dirty="0"/>
              <a:t>配線を見るとスイッチはプルアップで接続されているのでスイッチを押すと</a:t>
            </a:r>
            <a:r>
              <a:rPr lang="en-US" altLang="ja-JP" dirty="0"/>
              <a:t>LOW</a:t>
            </a:r>
            <a:r>
              <a:rPr lang="ja-JP" altLang="en-US" dirty="0"/>
              <a:t>がピン</a:t>
            </a:r>
            <a:r>
              <a:rPr lang="ja-JP" altLang="en-US"/>
              <a:t>に入る。</a:t>
            </a:r>
            <a:endParaRPr lang="en-US" altLang="ja-JP" dirty="0"/>
          </a:p>
        </p:txBody>
      </p:sp>
      <p:sp>
        <p:nvSpPr>
          <p:cNvPr id="12" name="テキスト プレースホルダー 11">
            <a:extLst>
              <a:ext uri="{FF2B5EF4-FFF2-40B4-BE49-F238E27FC236}">
                <a16:creationId xmlns:a16="http://schemas.microsoft.com/office/drawing/2014/main" id="{369A263B-89C9-7BC1-A959-C41D84ABE6B0}"/>
              </a:ext>
            </a:extLst>
          </p:cNvPr>
          <p:cNvSpPr>
            <a:spLocks noGrp="1"/>
          </p:cNvSpPr>
          <p:nvPr>
            <p:ph type="body" idx="15"/>
          </p:nvPr>
        </p:nvSpPr>
        <p:spPr>
          <a:xfrm>
            <a:off x="427383" y="3911600"/>
            <a:ext cx="10515600" cy="711064"/>
          </a:xfrm>
        </p:spPr>
        <p:txBody>
          <a:bodyPr/>
          <a:lstStyle/>
          <a:p>
            <a:r>
              <a:rPr lang="ja-JP" altLang="en-US" dirty="0"/>
              <a:t>ヒント</a:t>
            </a:r>
          </a:p>
        </p:txBody>
      </p:sp>
      <p:sp>
        <p:nvSpPr>
          <p:cNvPr id="4" name="タイトル 3">
            <a:extLst>
              <a:ext uri="{FF2B5EF4-FFF2-40B4-BE49-F238E27FC236}">
                <a16:creationId xmlns:a16="http://schemas.microsoft.com/office/drawing/2014/main" id="{4F2B9713-9552-9A19-8503-99814FBAE020}"/>
              </a:ext>
            </a:extLst>
          </p:cNvPr>
          <p:cNvSpPr>
            <a:spLocks noGrp="1"/>
          </p:cNvSpPr>
          <p:nvPr>
            <p:ph type="title"/>
          </p:nvPr>
        </p:nvSpPr>
        <p:spPr>
          <a:xfrm>
            <a:off x="427383" y="266699"/>
            <a:ext cx="8844804" cy="755451"/>
          </a:xfrm>
        </p:spPr>
        <p:txBody>
          <a:bodyPr/>
          <a:lstStyle/>
          <a:p>
            <a:r>
              <a:rPr lang="en-US" altLang="ja-JP" dirty="0"/>
              <a:t>5. </a:t>
            </a:r>
            <a:r>
              <a:rPr lang="ja-JP" altLang="en-US"/>
              <a:t>スイッチを作ってみよう！</a:t>
            </a:r>
            <a:endParaRPr lang="ja-JP" altLang="en-US" dirty="0"/>
          </a:p>
        </p:txBody>
      </p:sp>
    </p:spTree>
    <p:extLst>
      <p:ext uri="{BB962C8B-B14F-4D97-AF65-F5344CB8AC3E}">
        <p14:creationId xmlns:p14="http://schemas.microsoft.com/office/powerpoint/2010/main" val="24851229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BD1336D6-3E24-540C-98E5-E9F17C5E24DF}"/>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3460B0DF-BCE2-156A-C1E6-BD93E58E6D9D}"/>
              </a:ext>
            </a:extLst>
          </p:cNvPr>
          <p:cNvSpPr>
            <a:spLocks noGrp="1"/>
          </p:cNvSpPr>
          <p:nvPr>
            <p:ph type="title"/>
          </p:nvPr>
        </p:nvSpPr>
        <p:spPr>
          <a:xfrm>
            <a:off x="427383" y="266699"/>
            <a:ext cx="8844804" cy="755451"/>
          </a:xfrm>
        </p:spPr>
        <p:txBody>
          <a:bodyPr>
            <a:normAutofit/>
          </a:bodyPr>
          <a:lstStyle/>
          <a:p>
            <a:r>
              <a:rPr lang="en-US" altLang="ja-JP" dirty="0"/>
              <a:t>5. </a:t>
            </a:r>
            <a:r>
              <a:rPr lang="ja-JP" altLang="en-US"/>
              <a:t>スイッチを作ってみよう！</a:t>
            </a:r>
            <a:endParaRPr lang="ja-JP" altLang="en-US" dirty="0"/>
          </a:p>
        </p:txBody>
      </p:sp>
      <p:sp>
        <p:nvSpPr>
          <p:cNvPr id="93" name="Google Shape;93;p12">
            <a:extLst>
              <a:ext uri="{FF2B5EF4-FFF2-40B4-BE49-F238E27FC236}">
                <a16:creationId xmlns:a16="http://schemas.microsoft.com/office/drawing/2014/main" id="{2AB5B220-A7BC-F9BB-D20F-A5F046DEFF6B}"/>
              </a:ext>
            </a:extLst>
          </p:cNvPr>
          <p:cNvSpPr txBox="1">
            <a:spLocks noGrp="1"/>
          </p:cNvSpPr>
          <p:nvPr>
            <p:ph type="body" idx="1"/>
          </p:nvPr>
        </p:nvSpPr>
        <p:spPr>
          <a:xfrm>
            <a:off x="427383" y="1487227"/>
            <a:ext cx="10515600" cy="4977071"/>
          </a:xfrm>
          <a:noFill/>
          <a:ln>
            <a:noFill/>
          </a:ln>
        </p:spPr>
        <p:txBody>
          <a:bodyPr spcFirstLastPara="1" wrap="square" lIns="91425" tIns="45700" rIns="91425" bIns="45700" anchor="t" anchorCtr="0">
            <a:normAutofit/>
          </a:bodyPr>
          <a:lstStyle/>
          <a:p>
            <a:pPr lvl="0"/>
            <a:r>
              <a:rPr lang="ja-JP" altLang="en-US" dirty="0"/>
              <a:t>「</a:t>
            </a:r>
            <a:r>
              <a:rPr lang="en-US" altLang="ja-JP" dirty="0" err="1"/>
              <a:t>shinkan</a:t>
            </a:r>
            <a:r>
              <a:rPr lang="en-US" altLang="ja-JP" dirty="0"/>
              <a:t>/</a:t>
            </a:r>
            <a:r>
              <a:rPr lang="en-US" altLang="ja-JP" dirty="0" err="1"/>
              <a:t>src</a:t>
            </a:r>
            <a:r>
              <a:rPr lang="en-US" altLang="ja-JP" dirty="0"/>
              <a:t>/5.switch/switch/</a:t>
            </a:r>
            <a:r>
              <a:rPr lang="en-US" altLang="ja-JP" dirty="0" err="1"/>
              <a:t>switch.ino</a:t>
            </a:r>
            <a:r>
              <a:rPr lang="ja-JP" altLang="en-US" dirty="0"/>
              <a:t>」を</a:t>
            </a:r>
            <a:r>
              <a:rPr lang="ja-JP" altLang="en-US"/>
              <a:t>みてみよう。</a:t>
            </a:r>
            <a:endParaRPr lang="en-US" altLang="ja-JP" dirty="0"/>
          </a:p>
          <a:p>
            <a:pPr marL="114300" lvl="0" indent="0">
              <a:buNone/>
            </a:pPr>
            <a:r>
              <a:rPr lang="en-US" altLang="ja-JP" dirty="0"/>
              <a:t>※switch</a:t>
            </a:r>
            <a:r>
              <a:rPr lang="ja-JP" altLang="en-US"/>
              <a:t>のピン番号の</a:t>
            </a:r>
            <a:r>
              <a:rPr lang="en-US" altLang="ja-JP" dirty="0"/>
              <a:t>#define</a:t>
            </a:r>
            <a:r>
              <a:rPr lang="ja-JP" altLang="en-US"/>
              <a:t>を</a:t>
            </a:r>
            <a:r>
              <a:rPr lang="en-US" altLang="ja-JP" dirty="0"/>
              <a:t>switch</a:t>
            </a:r>
            <a:r>
              <a:rPr lang="ja-JP" altLang="en-US"/>
              <a:t>にすると、干渉してしまうので</a:t>
            </a:r>
            <a:r>
              <a:rPr lang="en-US" altLang="ja-JP" dirty="0"/>
              <a:t>BUTTON</a:t>
            </a:r>
            <a:r>
              <a:rPr lang="ja-JP" altLang="en-US"/>
              <a:t>とかにしておこう。</a:t>
            </a:r>
            <a:endParaRPr lang="ja-JP" altLang="en-US" dirty="0"/>
          </a:p>
        </p:txBody>
      </p:sp>
    </p:spTree>
    <p:extLst>
      <p:ext uri="{BB962C8B-B14F-4D97-AF65-F5344CB8AC3E}">
        <p14:creationId xmlns:p14="http://schemas.microsoft.com/office/powerpoint/2010/main" val="33896170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16A0109A-EA58-7E2A-6351-E9B19817BD2A}"/>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6F7847D9-5965-6FEB-DB0C-A89ED2489D6E}"/>
              </a:ext>
            </a:extLst>
          </p:cNvPr>
          <p:cNvSpPr txBox="1">
            <a:spLocks noGrp="1"/>
          </p:cNvSpPr>
          <p:nvPr>
            <p:ph type="title"/>
          </p:nvPr>
        </p:nvSpPr>
        <p:spPr>
          <a:xfrm>
            <a:off x="831850" y="1709738"/>
            <a:ext cx="11461077" cy="2852737"/>
          </a:xfrm>
          <a:noFill/>
          <a:ln>
            <a:noFill/>
          </a:ln>
        </p:spPr>
        <p:txBody>
          <a:bodyPr spcFirstLastPara="1" wrap="square" lIns="91425" tIns="45700" rIns="91425" bIns="45700" anchor="b" anchorCtr="0">
            <a:normAutofit/>
          </a:bodyPr>
          <a:lstStyle/>
          <a:p>
            <a:r>
              <a:rPr lang="en-US" altLang="ja-JP" dirty="0">
                <a:sym typeface="Calibri"/>
              </a:rPr>
              <a:t>5.</a:t>
            </a:r>
            <a:r>
              <a:rPr lang="ja-JP" altLang="en-US" dirty="0">
                <a:sym typeface="Calibri"/>
              </a:rPr>
              <a:t>カウントダウンゲームを作ってみよう</a:t>
            </a:r>
            <a:br>
              <a:rPr lang="ja-JP" altLang="en-US" dirty="0">
                <a:sym typeface="Calibri"/>
              </a:rPr>
            </a:br>
            <a:endParaRPr lang="ja-JP" altLang="en-US" dirty="0"/>
          </a:p>
        </p:txBody>
      </p:sp>
      <p:sp>
        <p:nvSpPr>
          <p:cNvPr id="4" name="テキスト プレースホルダー 3">
            <a:extLst>
              <a:ext uri="{FF2B5EF4-FFF2-40B4-BE49-F238E27FC236}">
                <a16:creationId xmlns:a16="http://schemas.microsoft.com/office/drawing/2014/main" id="{9D40FEBB-FC3A-840F-20F1-29C2114B60AE}"/>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42019952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9313A5E1-7DCB-2C6B-4187-8AEE805DA422}"/>
              </a:ext>
            </a:extLst>
          </p:cNvPr>
          <p:cNvSpPr>
            <a:spLocks noGrp="1"/>
          </p:cNvSpPr>
          <p:nvPr>
            <p:ph type="body" idx="1"/>
          </p:nvPr>
        </p:nvSpPr>
        <p:spPr>
          <a:xfrm>
            <a:off x="427383" y="1948996"/>
            <a:ext cx="10515600" cy="1962604"/>
          </a:xfrm>
        </p:spPr>
        <p:txBody>
          <a:bodyPr/>
          <a:lstStyle/>
          <a:p>
            <a:r>
              <a:rPr lang="ja-JP" altLang="en-US" dirty="0"/>
              <a:t>スイッチを押すと</a:t>
            </a:r>
            <a:r>
              <a:rPr lang="en-US" altLang="ja-JP" dirty="0"/>
              <a:t>5</a:t>
            </a:r>
            <a:r>
              <a:rPr lang="ja-JP" altLang="en-US"/>
              <a:t>から</a:t>
            </a:r>
            <a:r>
              <a:rPr lang="en-US" altLang="ja-JP" dirty="0"/>
              <a:t>0</a:t>
            </a:r>
            <a:r>
              <a:rPr lang="ja-JP" altLang="en-US"/>
              <a:t>へカウントダウンスタート。</a:t>
            </a:r>
            <a:endParaRPr lang="en-US" altLang="ja-JP" dirty="0"/>
          </a:p>
          <a:p>
            <a:r>
              <a:rPr lang="en-US" altLang="ja-JP" dirty="0"/>
              <a:t>7</a:t>
            </a:r>
            <a:r>
              <a:rPr lang="ja-JP" altLang="en-US" dirty="0"/>
              <a:t>セグの数字が</a:t>
            </a:r>
            <a:r>
              <a:rPr lang="en-US" altLang="ja-JP" dirty="0"/>
              <a:t>0</a:t>
            </a:r>
            <a:r>
              <a:rPr lang="ja-JP" altLang="en-US" dirty="0"/>
              <a:t>になった時にスイッチをおして</a:t>
            </a:r>
            <a:r>
              <a:rPr lang="en-US" altLang="ja-JP" dirty="0"/>
              <a:t>0.1</a:t>
            </a:r>
            <a:r>
              <a:rPr lang="ja-JP" altLang="en-US" dirty="0"/>
              <a:t>秒以内に押せたら</a:t>
            </a:r>
            <a:r>
              <a:rPr lang="en-US" altLang="ja-JP" dirty="0"/>
              <a:t>LED</a:t>
            </a:r>
            <a:r>
              <a:rPr lang="ja-JP" altLang="en-US"/>
              <a:t>が光る。</a:t>
            </a:r>
            <a:endParaRPr lang="en-US" altLang="ja-JP" dirty="0"/>
          </a:p>
          <a:p>
            <a:endParaRPr lang="ja-JP" altLang="en-US" dirty="0"/>
          </a:p>
        </p:txBody>
      </p:sp>
      <p:sp>
        <p:nvSpPr>
          <p:cNvPr id="6" name="テキスト プレースホルダー 5">
            <a:extLst>
              <a:ext uri="{FF2B5EF4-FFF2-40B4-BE49-F238E27FC236}">
                <a16:creationId xmlns:a16="http://schemas.microsoft.com/office/drawing/2014/main" id="{D79CB71F-6C0C-5139-0496-0C1FC04E892D}"/>
              </a:ext>
            </a:extLst>
          </p:cNvPr>
          <p:cNvSpPr>
            <a:spLocks noGrp="1"/>
          </p:cNvSpPr>
          <p:nvPr>
            <p:ph type="body" idx="13"/>
          </p:nvPr>
        </p:nvSpPr>
        <p:spPr>
          <a:xfrm>
            <a:off x="427383" y="1237931"/>
            <a:ext cx="10515600" cy="711064"/>
          </a:xfrm>
        </p:spPr>
        <p:txBody>
          <a:bodyPr/>
          <a:lstStyle/>
          <a:p>
            <a:r>
              <a:rPr lang="ja-JP" altLang="en-US" dirty="0"/>
              <a:t>ゴール</a:t>
            </a:r>
          </a:p>
        </p:txBody>
      </p:sp>
      <p:sp>
        <p:nvSpPr>
          <p:cNvPr id="7" name="テキスト プレースホルダー 6">
            <a:extLst>
              <a:ext uri="{FF2B5EF4-FFF2-40B4-BE49-F238E27FC236}">
                <a16:creationId xmlns:a16="http://schemas.microsoft.com/office/drawing/2014/main" id="{09D9473F-A405-3C9D-1DF8-01274CD2F999}"/>
              </a:ext>
            </a:extLst>
          </p:cNvPr>
          <p:cNvSpPr>
            <a:spLocks noGrp="1"/>
          </p:cNvSpPr>
          <p:nvPr>
            <p:ph type="body" idx="14"/>
          </p:nvPr>
        </p:nvSpPr>
        <p:spPr>
          <a:xfrm>
            <a:off x="427383" y="4622665"/>
            <a:ext cx="10515600" cy="1962604"/>
          </a:xfrm>
        </p:spPr>
        <p:txBody>
          <a:bodyPr/>
          <a:lstStyle/>
          <a:p>
            <a:r>
              <a:rPr lang="en-US" altLang="ja-JP" dirty="0"/>
              <a:t>0.1</a:t>
            </a:r>
            <a:r>
              <a:rPr lang="ja-JP" altLang="en-US" dirty="0"/>
              <a:t>秒以内にスイッチが押されたかは</a:t>
            </a:r>
            <a:r>
              <a:rPr lang="en-US" altLang="ja-JP" dirty="0" err="1"/>
              <a:t>millis</a:t>
            </a:r>
            <a:r>
              <a:rPr lang="en-US" altLang="ja-JP" dirty="0"/>
              <a:t>()</a:t>
            </a:r>
            <a:r>
              <a:rPr lang="ja-JP" altLang="en-US" dirty="0"/>
              <a:t>関数</a:t>
            </a:r>
            <a:r>
              <a:rPr lang="ja-JP" altLang="en-US"/>
              <a:t>を使おう。</a:t>
            </a:r>
            <a:endParaRPr lang="en-US" altLang="ja-JP" dirty="0"/>
          </a:p>
          <a:p>
            <a:r>
              <a:rPr lang="en-US" altLang="ja-JP" dirty="0" err="1"/>
              <a:t>millis</a:t>
            </a:r>
            <a:r>
              <a:rPr lang="en-US" altLang="ja-JP" dirty="0"/>
              <a:t>():</a:t>
            </a:r>
            <a:r>
              <a:rPr lang="ja-JP" altLang="en-US" dirty="0"/>
              <a:t>実行してからの今の時間のミリ秒が分かる</a:t>
            </a:r>
          </a:p>
        </p:txBody>
      </p:sp>
      <p:sp>
        <p:nvSpPr>
          <p:cNvPr id="8" name="テキスト プレースホルダー 7">
            <a:extLst>
              <a:ext uri="{FF2B5EF4-FFF2-40B4-BE49-F238E27FC236}">
                <a16:creationId xmlns:a16="http://schemas.microsoft.com/office/drawing/2014/main" id="{3BCA6F2D-EA79-8260-77BB-2883CA5A44BE}"/>
              </a:ext>
            </a:extLst>
          </p:cNvPr>
          <p:cNvSpPr>
            <a:spLocks noGrp="1"/>
          </p:cNvSpPr>
          <p:nvPr>
            <p:ph type="body" idx="15"/>
          </p:nvPr>
        </p:nvSpPr>
        <p:spPr>
          <a:xfrm>
            <a:off x="427383" y="3911600"/>
            <a:ext cx="10515600" cy="711064"/>
          </a:xfrm>
        </p:spPr>
        <p:txBody>
          <a:bodyPr/>
          <a:lstStyle/>
          <a:p>
            <a:r>
              <a:rPr lang="ja-JP" altLang="en-US" dirty="0"/>
              <a:t>ヒント</a:t>
            </a:r>
          </a:p>
        </p:txBody>
      </p:sp>
      <p:sp>
        <p:nvSpPr>
          <p:cNvPr id="4" name="タイトル 3">
            <a:extLst>
              <a:ext uri="{FF2B5EF4-FFF2-40B4-BE49-F238E27FC236}">
                <a16:creationId xmlns:a16="http://schemas.microsoft.com/office/drawing/2014/main" id="{0730F84C-42BD-52B4-83AE-30E4577509EE}"/>
              </a:ext>
            </a:extLst>
          </p:cNvPr>
          <p:cNvSpPr>
            <a:spLocks noGrp="1"/>
          </p:cNvSpPr>
          <p:nvPr>
            <p:ph type="title"/>
          </p:nvPr>
        </p:nvSpPr>
        <p:spPr>
          <a:xfrm>
            <a:off x="427383" y="266699"/>
            <a:ext cx="8844804" cy="755451"/>
          </a:xfrm>
        </p:spPr>
        <p:txBody>
          <a:bodyPr>
            <a:normAutofit fontScale="90000"/>
          </a:bodyPr>
          <a:lstStyle/>
          <a:p>
            <a:r>
              <a:rPr lang="en-US" altLang="ja-JP" dirty="0">
                <a:sym typeface="Calibri"/>
              </a:rPr>
              <a:t>5. </a:t>
            </a:r>
            <a:r>
              <a:rPr lang="ja-JP" altLang="en-US" dirty="0">
                <a:sym typeface="Calibri"/>
              </a:rPr>
              <a:t>カウントダウンゲームを作ってみよう</a:t>
            </a:r>
            <a:endParaRPr lang="ja-JP" altLang="en-US" dirty="0"/>
          </a:p>
        </p:txBody>
      </p:sp>
    </p:spTree>
    <p:extLst>
      <p:ext uri="{BB962C8B-B14F-4D97-AF65-F5344CB8AC3E}">
        <p14:creationId xmlns:p14="http://schemas.microsoft.com/office/powerpoint/2010/main" val="35924905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9859A4A6-BFD2-734A-2033-E96469312D64}"/>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80019353-3FDE-04E1-75B1-B5E653C48E1A}"/>
              </a:ext>
            </a:extLst>
          </p:cNvPr>
          <p:cNvSpPr>
            <a:spLocks noGrp="1"/>
          </p:cNvSpPr>
          <p:nvPr>
            <p:ph type="title"/>
          </p:nvPr>
        </p:nvSpPr>
        <p:spPr>
          <a:xfrm>
            <a:off x="427383" y="266699"/>
            <a:ext cx="8844804" cy="755451"/>
          </a:xfrm>
        </p:spPr>
        <p:txBody>
          <a:bodyPr>
            <a:normAutofit fontScale="90000"/>
          </a:bodyPr>
          <a:lstStyle/>
          <a:p>
            <a:r>
              <a:rPr lang="en-US" altLang="ja-JP" dirty="0"/>
              <a:t>5. </a:t>
            </a:r>
            <a:r>
              <a:rPr lang="ja-JP" altLang="en-US"/>
              <a:t>カウントダウンゲームを作ってみよう</a:t>
            </a:r>
          </a:p>
        </p:txBody>
      </p:sp>
      <p:sp>
        <p:nvSpPr>
          <p:cNvPr id="93" name="Google Shape;93;p12">
            <a:extLst>
              <a:ext uri="{FF2B5EF4-FFF2-40B4-BE49-F238E27FC236}">
                <a16:creationId xmlns:a16="http://schemas.microsoft.com/office/drawing/2014/main" id="{3A2FF2CC-9000-26F7-E4BB-67965C0A82B8}"/>
              </a:ext>
            </a:extLst>
          </p:cNvPr>
          <p:cNvSpPr txBox="1">
            <a:spLocks noGrp="1"/>
          </p:cNvSpPr>
          <p:nvPr>
            <p:ph type="body" idx="1"/>
          </p:nvPr>
        </p:nvSpPr>
        <p:spPr>
          <a:xfrm>
            <a:off x="427383" y="1487227"/>
            <a:ext cx="10515600" cy="4977071"/>
          </a:xfrm>
          <a:noFill/>
          <a:ln>
            <a:noFill/>
          </a:ln>
        </p:spPr>
        <p:txBody>
          <a:bodyPr spcFirstLastPara="1" wrap="square" lIns="91425" tIns="45700" rIns="91425" bIns="45700" anchor="t" anchorCtr="0">
            <a:normAutofit/>
          </a:bodyPr>
          <a:lstStyle/>
          <a:p>
            <a:pPr lvl="0"/>
            <a:r>
              <a:rPr lang="ja-JP" altLang="en-US" dirty="0"/>
              <a:t>「</a:t>
            </a:r>
            <a:r>
              <a:rPr lang="en-US" altLang="ja-JP" dirty="0" err="1"/>
              <a:t>shinkan</a:t>
            </a:r>
            <a:r>
              <a:rPr lang="en-US" altLang="ja-JP" dirty="0"/>
              <a:t>/</a:t>
            </a:r>
            <a:r>
              <a:rPr lang="en-US" altLang="ja-JP" dirty="0" err="1"/>
              <a:t>src</a:t>
            </a:r>
            <a:r>
              <a:rPr lang="en-US" altLang="ja-JP" dirty="0"/>
              <a:t>/5.</a:t>
            </a:r>
            <a:r>
              <a:rPr lang="ja-JP" altLang="en-US" dirty="0"/>
              <a:t>ラストゲーム</a:t>
            </a:r>
            <a:r>
              <a:rPr lang="en-US" altLang="ja-JP" dirty="0"/>
              <a:t>/</a:t>
            </a:r>
            <a:r>
              <a:rPr lang="en-US" altLang="ja-JP" dirty="0" err="1"/>
              <a:t>last_game</a:t>
            </a:r>
            <a:r>
              <a:rPr lang="en-US" altLang="ja-JP" dirty="0"/>
              <a:t>/</a:t>
            </a:r>
            <a:r>
              <a:rPr lang="en-US" altLang="ja-JP" dirty="0" err="1"/>
              <a:t>last_game.ino</a:t>
            </a:r>
            <a:r>
              <a:rPr lang="ja-JP" altLang="en-US" dirty="0"/>
              <a:t>」を</a:t>
            </a:r>
            <a:r>
              <a:rPr lang="ja-JP" altLang="en-US"/>
              <a:t>見てみよう。</a:t>
            </a:r>
            <a:endParaRPr lang="ja-JP" altLang="en-US" dirty="0"/>
          </a:p>
        </p:txBody>
      </p:sp>
    </p:spTree>
    <p:extLst>
      <p:ext uri="{BB962C8B-B14F-4D97-AF65-F5344CB8AC3E}">
        <p14:creationId xmlns:p14="http://schemas.microsoft.com/office/powerpoint/2010/main" val="18380589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8E7758AC-BFE6-C468-B4AD-6E9C374580FD}"/>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9D3BFE62-272B-4F1B-75FB-D9CEA645E885}"/>
              </a:ext>
            </a:extLst>
          </p:cNvPr>
          <p:cNvSpPr txBox="1">
            <a:spLocks noGrp="1"/>
          </p:cNvSpPr>
          <p:nvPr>
            <p:ph type="title"/>
          </p:nvPr>
        </p:nvSpPr>
        <p:spPr>
          <a:xfrm>
            <a:off x="831850" y="1709738"/>
            <a:ext cx="11461077" cy="2852737"/>
          </a:xfrm>
          <a:noFill/>
          <a:ln>
            <a:noFill/>
          </a:ln>
        </p:spPr>
        <p:txBody>
          <a:bodyPr spcFirstLastPara="1" wrap="square" lIns="91425" tIns="45700" rIns="91425" bIns="45700" anchor="b" anchorCtr="0">
            <a:normAutofit/>
          </a:bodyPr>
          <a:lstStyle/>
          <a:p>
            <a:r>
              <a:rPr lang="en-US" altLang="ja-JP" dirty="0"/>
              <a:t>CREATE</a:t>
            </a:r>
            <a:r>
              <a:rPr lang="ja-JP" altLang="en-US"/>
              <a:t>電装班紹介</a:t>
            </a:r>
            <a:br>
              <a:rPr lang="ja-JP" altLang="en-US" dirty="0">
                <a:sym typeface="Calibri"/>
              </a:rPr>
            </a:br>
            <a:endParaRPr lang="ja-JP" altLang="en-US" dirty="0"/>
          </a:p>
        </p:txBody>
      </p:sp>
      <p:sp>
        <p:nvSpPr>
          <p:cNvPr id="4" name="テキスト プレースホルダー 3">
            <a:extLst>
              <a:ext uri="{FF2B5EF4-FFF2-40B4-BE49-F238E27FC236}">
                <a16:creationId xmlns:a16="http://schemas.microsoft.com/office/drawing/2014/main" id="{EF4593DE-1A1D-0EE0-0FF3-F55F2BA97133}"/>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7070183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2E0EAFB7-9A1F-074B-C8E4-FE39D70F5C74}"/>
              </a:ext>
            </a:extLst>
          </p:cNvPr>
          <p:cNvSpPr>
            <a:spLocks noGrp="1"/>
          </p:cNvSpPr>
          <p:nvPr>
            <p:ph type="body" idx="1"/>
          </p:nvPr>
        </p:nvSpPr>
        <p:spPr/>
        <p:txBody>
          <a:bodyPr>
            <a:normAutofit fontScale="70000" lnSpcReduction="20000"/>
          </a:bodyPr>
          <a:lstStyle/>
          <a:p>
            <a:r>
              <a:rPr lang="en-US" altLang="ja-JP" dirty="0"/>
              <a:t>Challengers of Rocket Engineering and Avionics at </a:t>
            </a:r>
            <a:r>
              <a:rPr lang="en-US" altLang="ja-JP" dirty="0" err="1"/>
              <a:t>TokyoTech</a:t>
            </a:r>
            <a:r>
              <a:rPr lang="en-US" altLang="ja-JP" dirty="0"/>
              <a:t>​</a:t>
            </a:r>
            <a:r>
              <a:rPr lang="ja-JP" altLang="en-US"/>
              <a:t>を略して</a:t>
            </a:r>
            <a:r>
              <a:rPr lang="en-US" altLang="ja-JP" dirty="0"/>
              <a:t>CREATE​</a:t>
            </a:r>
            <a:r>
              <a:rPr lang="ja-JP" altLang="en-US"/>
              <a:t>という団体名になっています。</a:t>
            </a:r>
          </a:p>
          <a:p>
            <a:pPr marL="114300" indent="0">
              <a:buNone/>
            </a:pPr>
            <a:endParaRPr lang="ja-JP" altLang="en-US"/>
          </a:p>
          <a:p>
            <a:r>
              <a:rPr lang="en-US" altLang="ja-JP" dirty="0"/>
              <a:t>CREATE</a:t>
            </a:r>
            <a:r>
              <a:rPr lang="ja-JP" altLang="en-US"/>
              <a:t>はハイブリッドロケットの開発・製作・打上げを行う，東京科学大学の技術系公認サークルです。</a:t>
            </a:r>
          </a:p>
          <a:p>
            <a:pPr marL="114300" indent="0">
              <a:buNone/>
            </a:pPr>
            <a:endParaRPr lang="ja-JP" altLang="en-US"/>
          </a:p>
          <a:p>
            <a:r>
              <a:rPr lang="ja-JP" altLang="en-US"/>
              <a:t>部員は自分達で設定した目標に向けて日々技術開発・製作に勤しんでいます。</a:t>
            </a:r>
          </a:p>
          <a:p>
            <a:r>
              <a:rPr lang="ja-JP" altLang="en-US"/>
              <a:t>到達高度の高高度化といった長期に渡る開発に取り組む傍ら，ユニークなミッションを設定した機体を作ることもあります。</a:t>
            </a:r>
          </a:p>
          <a:p>
            <a:pPr marL="114300" indent="0">
              <a:buNone/>
            </a:pPr>
            <a:endParaRPr lang="ja-JP" altLang="en-US"/>
          </a:p>
          <a:p>
            <a:r>
              <a:rPr lang="en-US" altLang="ja-JP" dirty="0"/>
              <a:t>CREATE</a:t>
            </a:r>
            <a:r>
              <a:rPr lang="ja-JP" altLang="en-US"/>
              <a:t>にはロケット・宇宙好きはもちろん，航空機・エンジンに興味がある人や単にモノづくりがしたいという人も在籍しています。</a:t>
            </a:r>
          </a:p>
          <a:p>
            <a:r>
              <a:rPr lang="ja-JP" altLang="en-US"/>
              <a:t>工学院のみならず理学院から生命理工学院まで幅広い専攻の学生が集まっていることも特徴です。</a:t>
            </a:r>
            <a:endParaRPr lang="en-US" altLang="ja-JP" dirty="0"/>
          </a:p>
          <a:p>
            <a:endParaRPr lang="ja-JP" altLang="en-US"/>
          </a:p>
        </p:txBody>
      </p:sp>
      <p:sp>
        <p:nvSpPr>
          <p:cNvPr id="6" name="テキスト プレースホルダー 5">
            <a:extLst>
              <a:ext uri="{FF2B5EF4-FFF2-40B4-BE49-F238E27FC236}">
                <a16:creationId xmlns:a16="http://schemas.microsoft.com/office/drawing/2014/main" id="{24F5C835-A899-50D4-8863-4D26CFEA42FF}"/>
              </a:ext>
            </a:extLst>
          </p:cNvPr>
          <p:cNvSpPr>
            <a:spLocks noGrp="1"/>
          </p:cNvSpPr>
          <p:nvPr>
            <p:ph type="body" idx="13"/>
          </p:nvPr>
        </p:nvSpPr>
        <p:spPr/>
        <p:txBody>
          <a:bodyPr/>
          <a:lstStyle/>
          <a:p>
            <a:r>
              <a:rPr lang="en-US" altLang="ja-JP" dirty="0"/>
              <a:t>CREATE</a:t>
            </a:r>
            <a:r>
              <a:rPr lang="ja-JP" altLang="en-US"/>
              <a:t>とは？</a:t>
            </a:r>
            <a:r>
              <a:rPr lang="en-US" altLang="ja-JP" dirty="0"/>
              <a:t>(HP</a:t>
            </a:r>
            <a:r>
              <a:rPr lang="ja-JP" altLang="en-US"/>
              <a:t>より</a:t>
            </a:r>
            <a:r>
              <a:rPr lang="en-US" altLang="ja-JP" dirty="0"/>
              <a:t>)</a:t>
            </a:r>
          </a:p>
        </p:txBody>
      </p:sp>
      <p:sp>
        <p:nvSpPr>
          <p:cNvPr id="2" name="タイトル 1">
            <a:extLst>
              <a:ext uri="{FF2B5EF4-FFF2-40B4-BE49-F238E27FC236}">
                <a16:creationId xmlns:a16="http://schemas.microsoft.com/office/drawing/2014/main" id="{8865020E-83BE-3CE7-40AB-10FA0FDBF846}"/>
              </a:ext>
            </a:extLst>
          </p:cNvPr>
          <p:cNvSpPr>
            <a:spLocks noGrp="1"/>
          </p:cNvSpPr>
          <p:nvPr>
            <p:ph type="title"/>
          </p:nvPr>
        </p:nvSpPr>
        <p:spPr/>
        <p:txBody>
          <a:bodyPr/>
          <a:lstStyle/>
          <a:p>
            <a:r>
              <a:rPr lang="en-US" altLang="ja-JP" dirty="0"/>
              <a:t>CREATE</a:t>
            </a:r>
            <a:r>
              <a:rPr lang="ja-JP" altLang="en-US"/>
              <a:t>・電装</a:t>
            </a:r>
            <a:r>
              <a:rPr lang="ja-JP" altLang="en-US" dirty="0"/>
              <a:t>班紹介</a:t>
            </a:r>
          </a:p>
        </p:txBody>
      </p:sp>
    </p:spTree>
    <p:extLst>
      <p:ext uri="{BB962C8B-B14F-4D97-AF65-F5344CB8AC3E}">
        <p14:creationId xmlns:p14="http://schemas.microsoft.com/office/powerpoint/2010/main" val="23697936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94183A55-22D3-9D59-7ADB-FF0B7D519D6C}"/>
              </a:ext>
            </a:extLst>
          </p:cNvPr>
          <p:cNvSpPr>
            <a:spLocks noGrp="1"/>
          </p:cNvSpPr>
          <p:nvPr>
            <p:ph type="body" idx="1"/>
          </p:nvPr>
        </p:nvSpPr>
        <p:spPr/>
        <p:txBody>
          <a:bodyPr/>
          <a:lstStyle/>
          <a:p>
            <a:r>
              <a:rPr lang="ja-JP" altLang="en-US"/>
              <a:t>先輩方が優しく教えてくれる。</a:t>
            </a:r>
            <a:endParaRPr lang="en-US" altLang="ja-JP" dirty="0"/>
          </a:p>
          <a:p>
            <a:r>
              <a:rPr lang="ja-JP" altLang="en-US"/>
              <a:t>部室にいつも誰かいる。</a:t>
            </a:r>
            <a:endParaRPr lang="en-US" altLang="ja-JP" dirty="0"/>
          </a:p>
          <a:p>
            <a:r>
              <a:rPr lang="ja-JP" altLang="en-US"/>
              <a:t>みんなで一つのものを作れる。</a:t>
            </a:r>
            <a:r>
              <a:rPr lang="en-US" altLang="ja-JP" dirty="0"/>
              <a:t>(</a:t>
            </a:r>
            <a:r>
              <a:rPr lang="ja-JP" altLang="en-US"/>
              <a:t>共同開発を体験できる</a:t>
            </a:r>
            <a:r>
              <a:rPr lang="en-US" altLang="ja-JP" dirty="0"/>
              <a:t>)</a:t>
            </a:r>
          </a:p>
          <a:p>
            <a:r>
              <a:rPr lang="ja-JP" altLang="en-US"/>
              <a:t>構造班、電装班、推進班、シミュレーション班に分かれているので同じロケットを作るにしても自分がやりたい分野を担当できる。</a:t>
            </a:r>
            <a:endParaRPr lang="en-US" altLang="ja-JP" dirty="0"/>
          </a:p>
        </p:txBody>
      </p:sp>
      <p:sp>
        <p:nvSpPr>
          <p:cNvPr id="6" name="テキスト プレースホルダー 5">
            <a:extLst>
              <a:ext uri="{FF2B5EF4-FFF2-40B4-BE49-F238E27FC236}">
                <a16:creationId xmlns:a16="http://schemas.microsoft.com/office/drawing/2014/main" id="{BEC11D84-FF50-FFD8-96E3-1A20171AE19F}"/>
              </a:ext>
            </a:extLst>
          </p:cNvPr>
          <p:cNvSpPr>
            <a:spLocks noGrp="1"/>
          </p:cNvSpPr>
          <p:nvPr>
            <p:ph type="body" idx="13"/>
          </p:nvPr>
        </p:nvSpPr>
        <p:spPr/>
        <p:txBody>
          <a:bodyPr/>
          <a:lstStyle/>
          <a:p>
            <a:r>
              <a:rPr lang="en-US" altLang="ja-JP" dirty="0"/>
              <a:t>CREATE</a:t>
            </a:r>
            <a:r>
              <a:rPr lang="ja-JP" altLang="en-US"/>
              <a:t>のいいところ</a:t>
            </a:r>
            <a:endParaRPr lang="en-US" altLang="ja-JP" dirty="0"/>
          </a:p>
        </p:txBody>
      </p:sp>
      <p:sp>
        <p:nvSpPr>
          <p:cNvPr id="2" name="タイトル 1">
            <a:extLst>
              <a:ext uri="{FF2B5EF4-FFF2-40B4-BE49-F238E27FC236}">
                <a16:creationId xmlns:a16="http://schemas.microsoft.com/office/drawing/2014/main" id="{45B6C7AD-0C86-BBC9-A055-AFFFA6596187}"/>
              </a:ext>
            </a:extLst>
          </p:cNvPr>
          <p:cNvSpPr>
            <a:spLocks noGrp="1"/>
          </p:cNvSpPr>
          <p:nvPr>
            <p:ph type="title"/>
          </p:nvPr>
        </p:nvSpPr>
        <p:spPr/>
        <p:txBody>
          <a:bodyPr/>
          <a:lstStyle/>
          <a:p>
            <a:r>
              <a:rPr lang="en-US" altLang="ja-JP" dirty="0"/>
              <a:t>CREATE</a:t>
            </a:r>
            <a:r>
              <a:rPr lang="ja-JP" altLang="en-US"/>
              <a:t>・電装班紹介</a:t>
            </a:r>
          </a:p>
        </p:txBody>
      </p:sp>
    </p:spTree>
    <p:extLst>
      <p:ext uri="{BB962C8B-B14F-4D97-AF65-F5344CB8AC3E}">
        <p14:creationId xmlns:p14="http://schemas.microsoft.com/office/powerpoint/2010/main" val="34779537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AEB9E2-9D74-9738-43A5-E8C68B85BAC1}"/>
            </a:ext>
          </a:extLst>
        </p:cNvPr>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7B85B3A5-DF6D-3B3E-E1B2-66372BDBB547}"/>
              </a:ext>
            </a:extLst>
          </p:cNvPr>
          <p:cNvSpPr>
            <a:spLocks noGrp="1"/>
          </p:cNvSpPr>
          <p:nvPr>
            <p:ph type="body" idx="1"/>
          </p:nvPr>
        </p:nvSpPr>
        <p:spPr/>
        <p:txBody>
          <a:bodyPr>
            <a:normAutofit lnSpcReduction="10000"/>
          </a:bodyPr>
          <a:lstStyle/>
          <a:p>
            <a:r>
              <a:rPr lang="ja-JP" altLang="en-US"/>
              <a:t>飛行データを記録する。</a:t>
            </a:r>
            <a:endParaRPr lang="en-US" altLang="ja-JP" dirty="0"/>
          </a:p>
          <a:p>
            <a:pPr marL="571500" lvl="1" indent="0">
              <a:buNone/>
            </a:pPr>
            <a:r>
              <a:rPr lang="ja-JP" altLang="en-US">
                <a:solidFill>
                  <a:schemeClr val="tx2">
                    <a:lumMod val="75000"/>
                  </a:schemeClr>
                </a:solidFill>
              </a:rPr>
              <a:t>飛んでいる時の気圧や加速度を記録する</a:t>
            </a:r>
            <a:endParaRPr lang="en-US" altLang="ja-JP" dirty="0">
              <a:solidFill>
                <a:schemeClr val="tx2">
                  <a:lumMod val="75000"/>
                </a:schemeClr>
              </a:solidFill>
            </a:endParaRPr>
          </a:p>
          <a:p>
            <a:r>
              <a:rPr lang="ja-JP" altLang="en-US"/>
              <a:t>パラシュートを開かせる。</a:t>
            </a:r>
            <a:endParaRPr lang="en-US" altLang="ja-JP" dirty="0"/>
          </a:p>
          <a:p>
            <a:pPr marL="571500" lvl="1" indent="0">
              <a:buNone/>
            </a:pPr>
            <a:r>
              <a:rPr lang="ja-JP" altLang="en-US">
                <a:solidFill>
                  <a:schemeClr val="tx2">
                    <a:lumMod val="75000"/>
                  </a:schemeClr>
                </a:solidFill>
              </a:rPr>
              <a:t>一定の条件を満たしたときにサーボモータを回してパラシュートを開く</a:t>
            </a:r>
            <a:endParaRPr lang="en-US" altLang="ja-JP" dirty="0">
              <a:solidFill>
                <a:schemeClr val="tx2">
                  <a:lumMod val="75000"/>
                </a:schemeClr>
              </a:solidFill>
            </a:endParaRPr>
          </a:p>
          <a:p>
            <a:r>
              <a:rPr lang="ja-JP" altLang="en-US"/>
              <a:t>地上と通信する。</a:t>
            </a:r>
            <a:endParaRPr lang="en-US" altLang="ja-JP" dirty="0"/>
          </a:p>
          <a:p>
            <a:r>
              <a:rPr lang="ja-JP" altLang="en-US"/>
              <a:t>離床検知したり開傘した時にそれを地上にいる班員のパソコンに送る。</a:t>
            </a:r>
            <a:endParaRPr lang="en-US" altLang="ja-JP" dirty="0"/>
          </a:p>
          <a:p>
            <a:r>
              <a:rPr lang="ja-JP" altLang="en-US"/>
              <a:t>ミッションを成功させる。</a:t>
            </a:r>
            <a:endParaRPr lang="en-US" altLang="ja-JP" dirty="0"/>
          </a:p>
          <a:p>
            <a:pPr marL="571500" lvl="1" indent="0">
              <a:buNone/>
            </a:pPr>
            <a:r>
              <a:rPr lang="ja-JP" altLang="en-US">
                <a:solidFill>
                  <a:schemeClr val="tx2">
                    <a:lumMod val="75000"/>
                  </a:schemeClr>
                </a:solidFill>
              </a:rPr>
              <a:t>前回の新入生期待ではピトー管と呼ばれるもので風速を測定する予定だった</a:t>
            </a:r>
          </a:p>
        </p:txBody>
      </p:sp>
      <p:sp>
        <p:nvSpPr>
          <p:cNvPr id="6" name="テキスト プレースホルダー 5">
            <a:extLst>
              <a:ext uri="{FF2B5EF4-FFF2-40B4-BE49-F238E27FC236}">
                <a16:creationId xmlns:a16="http://schemas.microsoft.com/office/drawing/2014/main" id="{C67C2631-0F76-F7E5-4F7F-0926298C4644}"/>
              </a:ext>
            </a:extLst>
          </p:cNvPr>
          <p:cNvSpPr>
            <a:spLocks noGrp="1"/>
          </p:cNvSpPr>
          <p:nvPr>
            <p:ph type="body" idx="13"/>
          </p:nvPr>
        </p:nvSpPr>
        <p:spPr/>
        <p:txBody>
          <a:bodyPr/>
          <a:lstStyle/>
          <a:p>
            <a:r>
              <a:rPr lang="ja-JP" altLang="en-US"/>
              <a:t>電装班の仕事</a:t>
            </a:r>
            <a:endParaRPr lang="en-US" altLang="ja-JP" dirty="0"/>
          </a:p>
        </p:txBody>
      </p:sp>
      <p:sp>
        <p:nvSpPr>
          <p:cNvPr id="2" name="タイトル 1">
            <a:extLst>
              <a:ext uri="{FF2B5EF4-FFF2-40B4-BE49-F238E27FC236}">
                <a16:creationId xmlns:a16="http://schemas.microsoft.com/office/drawing/2014/main" id="{FE812D70-508F-4327-156C-96E0D046AAF9}"/>
              </a:ext>
            </a:extLst>
          </p:cNvPr>
          <p:cNvSpPr>
            <a:spLocks noGrp="1"/>
          </p:cNvSpPr>
          <p:nvPr>
            <p:ph type="title"/>
          </p:nvPr>
        </p:nvSpPr>
        <p:spPr/>
        <p:txBody>
          <a:bodyPr/>
          <a:lstStyle/>
          <a:p>
            <a:r>
              <a:rPr lang="en-US" altLang="ja-JP" dirty="0"/>
              <a:t>CREATE</a:t>
            </a:r>
            <a:r>
              <a:rPr lang="ja-JP" altLang="en-US"/>
              <a:t>・電装</a:t>
            </a:r>
            <a:r>
              <a:rPr lang="ja-JP" altLang="en-US" dirty="0"/>
              <a:t>班紹介</a:t>
            </a:r>
          </a:p>
        </p:txBody>
      </p:sp>
    </p:spTree>
    <p:extLst>
      <p:ext uri="{BB962C8B-B14F-4D97-AF65-F5344CB8AC3E}">
        <p14:creationId xmlns:p14="http://schemas.microsoft.com/office/powerpoint/2010/main" val="20942320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4BF69A-525A-05F2-559D-2C81726376C2}"/>
              </a:ext>
            </a:extLst>
          </p:cNvPr>
          <p:cNvSpPr>
            <a:spLocks noGrp="1"/>
          </p:cNvSpPr>
          <p:nvPr>
            <p:ph type="title"/>
          </p:nvPr>
        </p:nvSpPr>
        <p:spPr>
          <a:xfrm>
            <a:off x="427383" y="266699"/>
            <a:ext cx="8844804" cy="755451"/>
          </a:xfrm>
        </p:spPr>
        <p:txBody>
          <a:bodyPr/>
          <a:lstStyle/>
          <a:p>
            <a:r>
              <a:rPr lang="en-US" altLang="ja-JP" dirty="0"/>
              <a:t>1. </a:t>
            </a:r>
            <a:r>
              <a:rPr lang="ja-JP" altLang="en-US" dirty="0"/>
              <a:t>新歓基板の説明</a:t>
            </a:r>
          </a:p>
        </p:txBody>
      </p:sp>
      <p:sp>
        <p:nvSpPr>
          <p:cNvPr id="6" name="テキスト プレースホルダー 5">
            <a:extLst>
              <a:ext uri="{FF2B5EF4-FFF2-40B4-BE49-F238E27FC236}">
                <a16:creationId xmlns:a16="http://schemas.microsoft.com/office/drawing/2014/main" id="{6A1B471D-3475-E884-511F-169C74547CFD}"/>
              </a:ext>
            </a:extLst>
          </p:cNvPr>
          <p:cNvSpPr>
            <a:spLocks noGrp="1"/>
          </p:cNvSpPr>
          <p:nvPr>
            <p:ph type="body" idx="1"/>
          </p:nvPr>
        </p:nvSpPr>
        <p:spPr/>
        <p:txBody>
          <a:bodyPr/>
          <a:lstStyle/>
          <a:p>
            <a:endParaRPr lang="ja-JP" altLang="en-US"/>
          </a:p>
        </p:txBody>
      </p:sp>
      <p:pic>
        <p:nvPicPr>
          <p:cNvPr id="5" name="図 4" descr="グラフィカル ユーザー インターフェイス, ダイアグラム&#10;&#10;AI によって生成されたコンテンツは間違っている可能性があります。">
            <a:extLst>
              <a:ext uri="{FF2B5EF4-FFF2-40B4-BE49-F238E27FC236}">
                <a16:creationId xmlns:a16="http://schemas.microsoft.com/office/drawing/2014/main" id="{6CCE8C18-6447-A6CB-AF35-10BA4CF3A5AC}"/>
              </a:ext>
            </a:extLst>
          </p:cNvPr>
          <p:cNvPicPr>
            <a:picLocks noChangeAspect="1"/>
          </p:cNvPicPr>
          <p:nvPr/>
        </p:nvPicPr>
        <p:blipFill>
          <a:blip r:embed="rId2"/>
          <a:stretch>
            <a:fillRect/>
          </a:stretch>
        </p:blipFill>
        <p:spPr>
          <a:xfrm>
            <a:off x="0" y="1351355"/>
            <a:ext cx="12192000" cy="4155290"/>
          </a:xfrm>
          <a:prstGeom prst="rect">
            <a:avLst/>
          </a:prstGeom>
        </p:spPr>
      </p:pic>
    </p:spTree>
    <p:extLst>
      <p:ext uri="{BB962C8B-B14F-4D97-AF65-F5344CB8AC3E}">
        <p14:creationId xmlns:p14="http://schemas.microsoft.com/office/powerpoint/2010/main" val="7812106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4"/>
          <p:cNvSpPr txBox="1">
            <a:spLocks noGrp="1"/>
          </p:cNvSpPr>
          <p:nvPr>
            <p:ph type="ctrTitle"/>
          </p:nvPr>
        </p:nvSpPr>
        <p:spPr>
          <a:xfrm>
            <a:off x="1524000" y="1122363"/>
            <a:ext cx="9144000" cy="2387600"/>
          </a:xfrm>
          <a:noFill/>
          <a:ln>
            <a:noFill/>
          </a:ln>
        </p:spPr>
        <p:txBody>
          <a:bodyPr spcFirstLastPara="1" wrap="square" lIns="91425" tIns="45700" rIns="91425" bIns="45700" anchor="b" anchorCtr="0">
            <a:normAutofit/>
          </a:bodyPr>
          <a:lstStyle/>
          <a:p>
            <a:pPr lvl="0"/>
            <a:r>
              <a:rPr lang="ja-JP" altLang="en-US" dirty="0"/>
              <a:t>ぜひ</a:t>
            </a:r>
            <a:r>
              <a:rPr lang="en-US" altLang="ja-JP" dirty="0"/>
              <a:t>CREATE</a:t>
            </a:r>
            <a:r>
              <a:rPr lang="ja-JP" altLang="en-US"/>
              <a:t>へ！</a:t>
            </a:r>
            <a:endParaRPr lang="ja-JP" altLang="en-US" dirty="0"/>
          </a:p>
        </p:txBody>
      </p:sp>
      <p:sp>
        <p:nvSpPr>
          <p:cNvPr id="4" name="字幕 3">
            <a:extLst>
              <a:ext uri="{FF2B5EF4-FFF2-40B4-BE49-F238E27FC236}">
                <a16:creationId xmlns:a16="http://schemas.microsoft.com/office/drawing/2014/main" id="{1519BC5D-6504-1BC4-332E-B883BC30AAB1}"/>
              </a:ext>
            </a:extLst>
          </p:cNvPr>
          <p:cNvSpPr>
            <a:spLocks noGrp="1"/>
          </p:cNvSpPr>
          <p:nvPr>
            <p:ph type="subTitle" idx="1"/>
          </p:nvPr>
        </p:nvSpPr>
        <p:spPr/>
        <p:txBody>
          <a:bodyPr/>
          <a:lstStyle/>
          <a:p>
            <a:endParaRPr lang="ja-JP"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111"/>
        <p:cNvGrpSpPr/>
        <p:nvPr/>
      </p:nvGrpSpPr>
      <p:grpSpPr>
        <a:xfrm>
          <a:off x="0" y="0"/>
          <a:ext cx="0" cy="0"/>
          <a:chOff x="0" y="0"/>
          <a:chExt cx="0" cy="0"/>
        </a:xfrm>
      </p:grpSpPr>
      <p:sp>
        <p:nvSpPr>
          <p:cNvPr id="112" name="Google Shape;112;p15"/>
          <p:cNvSpPr txBox="1">
            <a:spLocks noGrp="1"/>
          </p:cNvSpPr>
          <p:nvPr>
            <p:ph type="title"/>
          </p:nvPr>
        </p:nvSpPr>
        <p:spPr>
          <a:xfrm>
            <a:off x="427383" y="266699"/>
            <a:ext cx="8844804" cy="755451"/>
          </a:xfrm>
          <a:noFill/>
          <a:ln>
            <a:noFill/>
          </a:ln>
        </p:spPr>
        <p:txBody>
          <a:bodyPr spcFirstLastPara="1" wrap="square" lIns="91425" tIns="45700" rIns="91425" bIns="45700" anchor="ctr" anchorCtr="0">
            <a:normAutofit/>
          </a:bodyPr>
          <a:lstStyle/>
          <a:p>
            <a:pPr lvl="0"/>
            <a:r>
              <a:rPr lang="ja-JP" altLang="en-US"/>
              <a:t>編集履歴</a:t>
            </a:r>
          </a:p>
        </p:txBody>
      </p:sp>
      <p:sp>
        <p:nvSpPr>
          <p:cNvPr id="113" name="Google Shape;113;p15"/>
          <p:cNvSpPr txBox="1">
            <a:spLocks noGrp="1"/>
          </p:cNvSpPr>
          <p:nvPr>
            <p:ph type="body" idx="1"/>
          </p:nvPr>
        </p:nvSpPr>
        <p:spPr>
          <a:xfrm>
            <a:off x="427383" y="1487227"/>
            <a:ext cx="10515600" cy="4977071"/>
          </a:xfrm>
          <a:noFill/>
          <a:ln>
            <a:noFill/>
          </a:ln>
        </p:spPr>
        <p:txBody>
          <a:bodyPr spcFirstLastPara="1" wrap="square" lIns="91425" tIns="45700" rIns="91425" bIns="45700" anchor="t" anchorCtr="0">
            <a:normAutofit/>
          </a:bodyPr>
          <a:lstStyle/>
          <a:p>
            <a:pPr lvl="0"/>
            <a:r>
              <a:rPr lang="ja-JP" altLang="en-US"/>
              <a:t>編集者氏名（</a:t>
            </a:r>
            <a:r>
              <a:rPr lang="en-US" altLang="ja-JP"/>
              <a:t>YYYY/MM/DD</a:t>
            </a:r>
            <a:r>
              <a:rPr lang="ja-JP" altLang="en-US"/>
              <a:t>）</a:t>
            </a:r>
            <a:endParaRPr lang="en-US"/>
          </a:p>
          <a:p>
            <a:pPr lvl="0"/>
            <a:endParaRPr lang="en-US"/>
          </a:p>
          <a:p>
            <a:pPr lvl="0"/>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DCEA8-2562-22F1-C4F1-531CC932874B}"/>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705FFF30-C482-E08B-B535-13594317B377}"/>
              </a:ext>
            </a:extLst>
          </p:cNvPr>
          <p:cNvSpPr>
            <a:spLocks noGrp="1"/>
          </p:cNvSpPr>
          <p:nvPr>
            <p:ph type="title"/>
          </p:nvPr>
        </p:nvSpPr>
        <p:spPr>
          <a:xfrm>
            <a:off x="427383" y="266699"/>
            <a:ext cx="8844804" cy="755451"/>
          </a:xfrm>
        </p:spPr>
        <p:txBody>
          <a:bodyPr/>
          <a:lstStyle/>
          <a:p>
            <a:r>
              <a:rPr lang="en-US" altLang="ja-JP" dirty="0"/>
              <a:t>1. </a:t>
            </a:r>
            <a:r>
              <a:rPr lang="ja-JP" altLang="en-US" dirty="0"/>
              <a:t>新歓基板の説明</a:t>
            </a:r>
          </a:p>
        </p:txBody>
      </p:sp>
      <p:sp>
        <p:nvSpPr>
          <p:cNvPr id="5" name="テキスト プレースホルダー 4">
            <a:extLst>
              <a:ext uri="{FF2B5EF4-FFF2-40B4-BE49-F238E27FC236}">
                <a16:creationId xmlns:a16="http://schemas.microsoft.com/office/drawing/2014/main" id="{039FC87F-054D-99E5-E19F-A28FDE9D33D0}"/>
              </a:ext>
            </a:extLst>
          </p:cNvPr>
          <p:cNvSpPr>
            <a:spLocks noGrp="1"/>
          </p:cNvSpPr>
          <p:nvPr>
            <p:ph type="body" idx="1"/>
          </p:nvPr>
        </p:nvSpPr>
        <p:spPr/>
        <p:txBody>
          <a:bodyPr/>
          <a:lstStyle/>
          <a:p>
            <a:endParaRPr lang="ja-JP" altLang="en-US"/>
          </a:p>
        </p:txBody>
      </p:sp>
      <p:pic>
        <p:nvPicPr>
          <p:cNvPr id="7" name="図 6" descr="建物, ストリート, 記号, 座る が含まれている画像&#10;&#10;AI によって生成されたコンテンツは間違っている可能性があります。">
            <a:extLst>
              <a:ext uri="{FF2B5EF4-FFF2-40B4-BE49-F238E27FC236}">
                <a16:creationId xmlns:a16="http://schemas.microsoft.com/office/drawing/2014/main" id="{F20E9846-D204-6490-448E-6EB6E8CD8130}"/>
              </a:ext>
            </a:extLst>
          </p:cNvPr>
          <p:cNvPicPr>
            <a:picLocks noChangeAspect="1"/>
          </p:cNvPicPr>
          <p:nvPr/>
        </p:nvPicPr>
        <p:blipFill>
          <a:blip r:embed="rId2"/>
          <a:stretch>
            <a:fillRect/>
          </a:stretch>
        </p:blipFill>
        <p:spPr>
          <a:xfrm rot="5400000">
            <a:off x="2387518" y="1774053"/>
            <a:ext cx="5468068" cy="4101051"/>
          </a:xfrm>
          <a:prstGeom prst="rect">
            <a:avLst/>
          </a:prstGeom>
        </p:spPr>
      </p:pic>
      <p:sp>
        <p:nvSpPr>
          <p:cNvPr id="9" name="吹き出し: 四角形 8">
            <a:extLst>
              <a:ext uri="{FF2B5EF4-FFF2-40B4-BE49-F238E27FC236}">
                <a16:creationId xmlns:a16="http://schemas.microsoft.com/office/drawing/2014/main" id="{A55F6E13-E161-01E4-6B83-21FA9DCF63F1}"/>
              </a:ext>
            </a:extLst>
          </p:cNvPr>
          <p:cNvSpPr/>
          <p:nvPr/>
        </p:nvSpPr>
        <p:spPr>
          <a:xfrm>
            <a:off x="6957392" y="1487228"/>
            <a:ext cx="2775005" cy="922277"/>
          </a:xfrm>
          <a:prstGeom prst="wedgeRectCallout">
            <a:avLst>
              <a:gd name="adj1" fmla="val -104787"/>
              <a:gd name="adj2" fmla="val 73708"/>
            </a:avLst>
          </a:prstGeom>
          <a:solidFill>
            <a:srgbClr val="C9E3AC"/>
          </a:solidFill>
          <a:ln w="38100">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1800" dirty="0">
                <a:solidFill>
                  <a:schemeClr val="tx1"/>
                </a:solidFill>
                <a:latin typeface="A-OTF Gothic BBB Pr6N Medium" panose="020B0400000000000000" pitchFamily="34" charset="-128"/>
                <a:ea typeface="A-OTF Gothic BBB Pr6N Medium" panose="020B0400000000000000" pitchFamily="34" charset="-128"/>
              </a:rPr>
              <a:t>USB-A</a:t>
            </a:r>
          </a:p>
          <a:p>
            <a:pPr algn="ctr"/>
            <a:r>
              <a:rPr kumimoji="1" lang="ja-JP" altLang="en-US" sz="1800" dirty="0">
                <a:solidFill>
                  <a:schemeClr val="tx1"/>
                </a:solidFill>
                <a:latin typeface="A-OTF Gothic BBB Pr6N Medium" panose="020B0400000000000000" pitchFamily="34" charset="-128"/>
                <a:ea typeface="A-OTF Gothic BBB Pr6N Medium" panose="020B0400000000000000" pitchFamily="34" charset="-128"/>
              </a:rPr>
              <a:t>パソコンに差し込む</a:t>
            </a:r>
          </a:p>
        </p:txBody>
      </p:sp>
      <p:sp>
        <p:nvSpPr>
          <p:cNvPr id="10" name="吹き出し: 四角形 9">
            <a:extLst>
              <a:ext uri="{FF2B5EF4-FFF2-40B4-BE49-F238E27FC236}">
                <a16:creationId xmlns:a16="http://schemas.microsoft.com/office/drawing/2014/main" id="{C4A28758-2D53-D0F6-7EA5-37E76DCEAA40}"/>
              </a:ext>
            </a:extLst>
          </p:cNvPr>
          <p:cNvSpPr/>
          <p:nvPr/>
        </p:nvSpPr>
        <p:spPr>
          <a:xfrm>
            <a:off x="7064735" y="2506723"/>
            <a:ext cx="2775005" cy="922277"/>
          </a:xfrm>
          <a:prstGeom prst="wedgeRectCallout">
            <a:avLst>
              <a:gd name="adj1" fmla="val -104787"/>
              <a:gd name="adj2" fmla="val 73708"/>
            </a:avLst>
          </a:prstGeom>
          <a:solidFill>
            <a:srgbClr val="C9E3AC"/>
          </a:solidFill>
          <a:ln w="38100">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1800" dirty="0">
                <a:solidFill>
                  <a:schemeClr val="tx1"/>
                </a:solidFill>
                <a:latin typeface="A-OTF Gothic BBB Pr6N Medium" panose="020B0400000000000000" pitchFamily="34" charset="-128"/>
                <a:ea typeface="A-OTF Gothic BBB Pr6N Medium" panose="020B0400000000000000" pitchFamily="34" charset="-128"/>
              </a:rPr>
              <a:t>Boot </a:t>
            </a:r>
            <a:r>
              <a:rPr kumimoji="1" lang="ja-JP" altLang="en-US" sz="1800" dirty="0">
                <a:solidFill>
                  <a:schemeClr val="tx1"/>
                </a:solidFill>
                <a:latin typeface="A-OTF Gothic BBB Pr6N Medium" panose="020B0400000000000000" pitchFamily="34" charset="-128"/>
                <a:ea typeface="A-OTF Gothic BBB Pr6N Medium" panose="020B0400000000000000" pitchFamily="34" charset="-128"/>
              </a:rPr>
              <a:t>スイッチ</a:t>
            </a:r>
          </a:p>
        </p:txBody>
      </p:sp>
      <p:sp>
        <p:nvSpPr>
          <p:cNvPr id="11" name="吹き出し: 四角形 10">
            <a:extLst>
              <a:ext uri="{FF2B5EF4-FFF2-40B4-BE49-F238E27FC236}">
                <a16:creationId xmlns:a16="http://schemas.microsoft.com/office/drawing/2014/main" id="{CBAFB674-D362-8B25-8183-47D7B8D49C1C}"/>
              </a:ext>
            </a:extLst>
          </p:cNvPr>
          <p:cNvSpPr/>
          <p:nvPr/>
        </p:nvSpPr>
        <p:spPr>
          <a:xfrm>
            <a:off x="659960" y="2474918"/>
            <a:ext cx="2775005" cy="922277"/>
          </a:xfrm>
          <a:prstGeom prst="wedgeRectCallout">
            <a:avLst>
              <a:gd name="adj1" fmla="val 77466"/>
              <a:gd name="adj2" fmla="val 58792"/>
            </a:avLst>
          </a:prstGeom>
          <a:solidFill>
            <a:srgbClr val="C9E3AC"/>
          </a:solidFill>
          <a:ln w="38100">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1800" dirty="0">
                <a:solidFill>
                  <a:schemeClr val="tx1"/>
                </a:solidFill>
                <a:latin typeface="A-OTF Gothic BBB Pr6N Medium" panose="020B0400000000000000" pitchFamily="34" charset="-128"/>
                <a:ea typeface="A-OTF Gothic BBB Pr6N Medium" panose="020B0400000000000000" pitchFamily="34" charset="-128"/>
              </a:rPr>
              <a:t>RESET </a:t>
            </a:r>
            <a:r>
              <a:rPr kumimoji="1" lang="ja-JP" altLang="en-US" sz="1800" dirty="0">
                <a:solidFill>
                  <a:schemeClr val="tx1"/>
                </a:solidFill>
                <a:latin typeface="A-OTF Gothic BBB Pr6N Medium" panose="020B0400000000000000" pitchFamily="34" charset="-128"/>
                <a:ea typeface="A-OTF Gothic BBB Pr6N Medium" panose="020B0400000000000000" pitchFamily="34" charset="-128"/>
              </a:rPr>
              <a:t>スイッチ</a:t>
            </a:r>
          </a:p>
        </p:txBody>
      </p:sp>
      <p:sp>
        <p:nvSpPr>
          <p:cNvPr id="12" name="吹き出し: 四角形 11">
            <a:extLst>
              <a:ext uri="{FF2B5EF4-FFF2-40B4-BE49-F238E27FC236}">
                <a16:creationId xmlns:a16="http://schemas.microsoft.com/office/drawing/2014/main" id="{13970528-7529-8875-25CE-27EC79AD1F62}"/>
              </a:ext>
            </a:extLst>
          </p:cNvPr>
          <p:cNvSpPr/>
          <p:nvPr/>
        </p:nvSpPr>
        <p:spPr>
          <a:xfrm>
            <a:off x="659960" y="3462608"/>
            <a:ext cx="2775005" cy="922277"/>
          </a:xfrm>
          <a:prstGeom prst="wedgeRectCallout">
            <a:avLst>
              <a:gd name="adj1" fmla="val 77466"/>
              <a:gd name="adj2" fmla="val 58792"/>
            </a:avLst>
          </a:prstGeom>
          <a:solidFill>
            <a:srgbClr val="C9E3AC"/>
          </a:solidFill>
          <a:ln w="38100">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1800" dirty="0">
                <a:solidFill>
                  <a:schemeClr val="tx1"/>
                </a:solidFill>
                <a:latin typeface="A-OTF Gothic BBB Pr6N Medium" panose="020B0400000000000000" pitchFamily="34" charset="-128"/>
                <a:ea typeface="A-OTF Gothic BBB Pr6N Medium" panose="020B0400000000000000" pitchFamily="34" charset="-128"/>
              </a:rPr>
              <a:t>LED</a:t>
            </a:r>
            <a:endParaRPr kumimoji="1" lang="ja-JP" altLang="en-US" sz="1800" dirty="0">
              <a:solidFill>
                <a:schemeClr val="tx1"/>
              </a:solidFill>
              <a:latin typeface="A-OTF Gothic BBB Pr6N Medium" panose="020B0400000000000000" pitchFamily="34" charset="-128"/>
              <a:ea typeface="A-OTF Gothic BBB Pr6N Medium" panose="020B0400000000000000" pitchFamily="34" charset="-128"/>
            </a:endParaRPr>
          </a:p>
        </p:txBody>
      </p:sp>
      <p:sp>
        <p:nvSpPr>
          <p:cNvPr id="13" name="吹き出し: 四角形 12">
            <a:extLst>
              <a:ext uri="{FF2B5EF4-FFF2-40B4-BE49-F238E27FC236}">
                <a16:creationId xmlns:a16="http://schemas.microsoft.com/office/drawing/2014/main" id="{DA489889-134D-D616-BE62-2A7014AFC49C}"/>
              </a:ext>
            </a:extLst>
          </p:cNvPr>
          <p:cNvSpPr/>
          <p:nvPr/>
        </p:nvSpPr>
        <p:spPr>
          <a:xfrm>
            <a:off x="6957392" y="3824578"/>
            <a:ext cx="2775005" cy="922277"/>
          </a:xfrm>
          <a:prstGeom prst="wedgeRectCallout">
            <a:avLst>
              <a:gd name="adj1" fmla="val -95886"/>
              <a:gd name="adj2" fmla="val 26893"/>
            </a:avLst>
          </a:prstGeom>
          <a:solidFill>
            <a:srgbClr val="C9E3AC"/>
          </a:solidFill>
          <a:ln w="38100">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1800" dirty="0">
                <a:solidFill>
                  <a:schemeClr val="tx1"/>
                </a:solidFill>
                <a:latin typeface="A-OTF Gothic BBB Pr6N Medium" panose="020B0400000000000000" pitchFamily="34" charset="-128"/>
                <a:ea typeface="A-OTF Gothic BBB Pr6N Medium" panose="020B0400000000000000" pitchFamily="34" charset="-128"/>
              </a:rPr>
              <a:t>7</a:t>
            </a:r>
            <a:r>
              <a:rPr kumimoji="1" lang="ja-JP" altLang="en-US" sz="1800" dirty="0">
                <a:solidFill>
                  <a:schemeClr val="tx1"/>
                </a:solidFill>
                <a:latin typeface="A-OTF Gothic BBB Pr6N Medium" panose="020B0400000000000000" pitchFamily="34" charset="-128"/>
                <a:ea typeface="A-OTF Gothic BBB Pr6N Medium" panose="020B0400000000000000" pitchFamily="34" charset="-128"/>
              </a:rPr>
              <a:t>セグ</a:t>
            </a:r>
          </a:p>
        </p:txBody>
      </p:sp>
      <p:sp>
        <p:nvSpPr>
          <p:cNvPr id="14" name="吹き出し: 四角形 13">
            <a:extLst>
              <a:ext uri="{FF2B5EF4-FFF2-40B4-BE49-F238E27FC236}">
                <a16:creationId xmlns:a16="http://schemas.microsoft.com/office/drawing/2014/main" id="{5D5EF740-A7D9-2B6A-DD28-59D17F839E04}"/>
              </a:ext>
            </a:extLst>
          </p:cNvPr>
          <p:cNvSpPr/>
          <p:nvPr/>
        </p:nvSpPr>
        <p:spPr>
          <a:xfrm>
            <a:off x="659960" y="4585067"/>
            <a:ext cx="2775005" cy="922277"/>
          </a:xfrm>
          <a:prstGeom prst="wedgeRectCallout">
            <a:avLst>
              <a:gd name="adj1" fmla="val 73741"/>
              <a:gd name="adj2" fmla="val -11903"/>
            </a:avLst>
          </a:prstGeom>
          <a:solidFill>
            <a:srgbClr val="C9E3AC"/>
          </a:solidFill>
          <a:ln w="38100">
            <a:solidFill>
              <a:srgbClr val="90BE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800">
                <a:solidFill>
                  <a:schemeClr val="tx1"/>
                </a:solidFill>
                <a:latin typeface="A-OTF Gothic BBB Pr6N Medium" panose="020B0400000000000000" pitchFamily="34" charset="-128"/>
                <a:ea typeface="A-OTF Gothic BBB Pr6N Medium" panose="020B0400000000000000" pitchFamily="34" charset="-128"/>
              </a:rPr>
              <a:t>入力用スイッチ</a:t>
            </a:r>
            <a:endParaRPr kumimoji="1" lang="ja-JP" altLang="en-US" sz="1800" dirty="0">
              <a:solidFill>
                <a:schemeClr val="tx1"/>
              </a:solidFill>
              <a:latin typeface="A-OTF Gothic BBB Pr6N Medium" panose="020B0400000000000000" pitchFamily="34" charset="-128"/>
              <a:ea typeface="A-OTF Gothic BBB Pr6N Medium" panose="020B0400000000000000" pitchFamily="34" charset="-128"/>
            </a:endParaRPr>
          </a:p>
        </p:txBody>
      </p:sp>
    </p:spTree>
    <p:extLst>
      <p:ext uri="{BB962C8B-B14F-4D97-AF65-F5344CB8AC3E}">
        <p14:creationId xmlns:p14="http://schemas.microsoft.com/office/powerpoint/2010/main" val="2123571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06CDBE6-6A66-9244-8A44-B899F6B4DA53}"/>
              </a:ext>
            </a:extLst>
          </p:cNvPr>
          <p:cNvSpPr>
            <a:spLocks noGrp="1"/>
          </p:cNvSpPr>
          <p:nvPr>
            <p:ph type="title"/>
          </p:nvPr>
        </p:nvSpPr>
        <p:spPr>
          <a:xfrm>
            <a:off x="427383" y="266699"/>
            <a:ext cx="8844804" cy="755451"/>
          </a:xfrm>
        </p:spPr>
        <p:txBody>
          <a:bodyPr/>
          <a:lstStyle/>
          <a:p>
            <a:r>
              <a:rPr lang="en-US" altLang="ja-JP" dirty="0"/>
              <a:t>1. </a:t>
            </a:r>
            <a:r>
              <a:rPr lang="ja-JP" altLang="en-US" dirty="0"/>
              <a:t>新歓基板の概要</a:t>
            </a:r>
          </a:p>
        </p:txBody>
      </p:sp>
      <p:sp>
        <p:nvSpPr>
          <p:cNvPr id="3" name="テキスト プレースホルダー 2">
            <a:extLst>
              <a:ext uri="{FF2B5EF4-FFF2-40B4-BE49-F238E27FC236}">
                <a16:creationId xmlns:a16="http://schemas.microsoft.com/office/drawing/2014/main" id="{7C2A9374-145D-190D-4B65-686B3DD01411}"/>
              </a:ext>
            </a:extLst>
          </p:cNvPr>
          <p:cNvSpPr>
            <a:spLocks noGrp="1"/>
          </p:cNvSpPr>
          <p:nvPr>
            <p:ph type="body" idx="1"/>
          </p:nvPr>
        </p:nvSpPr>
        <p:spPr>
          <a:xfrm>
            <a:off x="427383" y="1487227"/>
            <a:ext cx="10515600" cy="4977071"/>
          </a:xfrm>
        </p:spPr>
        <p:txBody>
          <a:bodyPr/>
          <a:lstStyle/>
          <a:p>
            <a:r>
              <a:rPr lang="ja-JP" altLang="en-US" dirty="0"/>
              <a:t>スイッチの色は違うことが</a:t>
            </a:r>
            <a:r>
              <a:rPr lang="ja-JP" altLang="en-US"/>
              <a:t>あります。</a:t>
            </a:r>
            <a:endParaRPr lang="en-US" altLang="ja-JP" dirty="0"/>
          </a:p>
          <a:p>
            <a:r>
              <a:rPr lang="ja-JP" altLang="en-US"/>
              <a:t>パソコンの</a:t>
            </a:r>
            <a:r>
              <a:rPr lang="en-US" altLang="ja-JP" dirty="0"/>
              <a:t>USB-A</a:t>
            </a:r>
            <a:r>
              <a:rPr lang="ja-JP" altLang="en-US"/>
              <a:t>端子に差し込むことで動きます。</a:t>
            </a:r>
            <a:endParaRPr lang="en-US" altLang="ja-JP" dirty="0"/>
          </a:p>
          <a:p>
            <a:pPr marL="114300" indent="0">
              <a:buNone/>
            </a:pPr>
            <a:r>
              <a:rPr lang="ja-JP" altLang="en-US" b="1">
                <a:latin typeface="A P-OTF Gothic MB101 Pr6N B" panose="020B0400000000000000" pitchFamily="34" charset="-128"/>
                <a:ea typeface="A P-OTF Gothic MB101 Pr6N B" panose="020B0400000000000000" pitchFamily="34" charset="-128"/>
              </a:rPr>
              <a:t>仕様</a:t>
            </a:r>
            <a:endParaRPr lang="en-US" altLang="ja-JP" b="1" dirty="0">
              <a:latin typeface="A P-OTF Gothic MB101 Pr6N B" panose="020B0400000000000000" pitchFamily="34" charset="-128"/>
              <a:ea typeface="A P-OTF Gothic MB101 Pr6N B" panose="020B0400000000000000" pitchFamily="34" charset="-128"/>
            </a:endParaRPr>
          </a:p>
          <a:p>
            <a:r>
              <a:rPr lang="ja-JP" altLang="en-US"/>
              <a:t>マイコン：</a:t>
            </a:r>
            <a:r>
              <a:rPr lang="en-US" altLang="ja-JP" dirty="0"/>
              <a:t>CH32V203K8T6</a:t>
            </a:r>
          </a:p>
          <a:p>
            <a:r>
              <a:rPr lang="en-US" altLang="ja-JP" dirty="0"/>
              <a:t>7</a:t>
            </a:r>
            <a:r>
              <a:rPr lang="ja-JP" altLang="en-US"/>
              <a:t>セグ：</a:t>
            </a:r>
            <a:r>
              <a:rPr lang="en-US" altLang="ja-JP" dirty="0"/>
              <a:t>A-551SRD</a:t>
            </a:r>
          </a:p>
          <a:p>
            <a:r>
              <a:rPr lang="en-US" altLang="ja-JP" dirty="0"/>
              <a:t>LED</a:t>
            </a:r>
            <a:r>
              <a:rPr lang="ja-JP" altLang="en-US"/>
              <a:t>：</a:t>
            </a:r>
            <a:r>
              <a:rPr lang="en-US" altLang="ja-JP" dirty="0"/>
              <a:t>OSR5JA3E34B</a:t>
            </a:r>
          </a:p>
          <a:p>
            <a:r>
              <a:rPr lang="ja-JP" altLang="en-US"/>
              <a:t>レギュレータ：</a:t>
            </a:r>
            <a:r>
              <a:rPr lang="en-US" altLang="ja-JP" dirty="0"/>
              <a:t>3.3V 600mA RT9080-33GJ5</a:t>
            </a:r>
          </a:p>
          <a:p>
            <a:endParaRPr lang="en-US" altLang="ja-JP" dirty="0"/>
          </a:p>
        </p:txBody>
      </p:sp>
    </p:spTree>
    <p:extLst>
      <p:ext uri="{BB962C8B-B14F-4D97-AF65-F5344CB8AC3E}">
        <p14:creationId xmlns:p14="http://schemas.microsoft.com/office/powerpoint/2010/main" val="3506059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CCBF799A-9EB4-4C37-A3F1-2C53431250F3}"/>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DEDE67A6-20FF-E39D-810A-EE354910AF5A}"/>
              </a:ext>
            </a:extLst>
          </p:cNvPr>
          <p:cNvSpPr txBox="1">
            <a:spLocks noGrp="1"/>
          </p:cNvSpPr>
          <p:nvPr>
            <p:ph type="title"/>
          </p:nvPr>
        </p:nvSpPr>
        <p:spPr>
          <a:xfrm>
            <a:off x="831850" y="1709738"/>
            <a:ext cx="11461077" cy="2852737"/>
          </a:xfrm>
          <a:noFill/>
          <a:ln>
            <a:noFill/>
          </a:ln>
        </p:spPr>
        <p:txBody>
          <a:bodyPr spcFirstLastPara="1" wrap="square" lIns="91425" tIns="45700" rIns="91425" bIns="45700" anchor="b" anchorCtr="0">
            <a:normAutofit/>
          </a:bodyPr>
          <a:lstStyle/>
          <a:p>
            <a:r>
              <a:rPr lang="en-US" altLang="ja-JP" dirty="0"/>
              <a:t>2</a:t>
            </a:r>
            <a:r>
              <a:rPr lang="en-US" altLang="ja-JP" dirty="0">
                <a:sym typeface="Calibri"/>
              </a:rPr>
              <a:t>. </a:t>
            </a:r>
            <a:r>
              <a:rPr lang="ja-JP" altLang="en-US" dirty="0">
                <a:sym typeface="Calibri"/>
              </a:rPr>
              <a:t>パソコンで環境構築しよう！</a:t>
            </a:r>
            <a:br>
              <a:rPr lang="ja-JP" altLang="en-US" dirty="0">
                <a:sym typeface="Calibri"/>
              </a:rPr>
            </a:br>
            <a:endParaRPr lang="ja-JP" altLang="en-US" dirty="0"/>
          </a:p>
        </p:txBody>
      </p:sp>
      <p:sp>
        <p:nvSpPr>
          <p:cNvPr id="4" name="テキスト プレースホルダー 3">
            <a:extLst>
              <a:ext uri="{FF2B5EF4-FFF2-40B4-BE49-F238E27FC236}">
                <a16:creationId xmlns:a16="http://schemas.microsoft.com/office/drawing/2014/main" id="{D06D5C0F-4F17-A897-AF3B-972784CDCB7D}"/>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269107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00EE08EA-1F32-7388-BF0B-69E681149AA5}"/>
              </a:ext>
            </a:extLst>
          </p:cNvPr>
          <p:cNvSpPr>
            <a:spLocks noGrp="1"/>
          </p:cNvSpPr>
          <p:nvPr>
            <p:ph type="body" idx="1"/>
          </p:nvPr>
        </p:nvSpPr>
        <p:spPr>
          <a:xfrm>
            <a:off x="427383" y="1948996"/>
            <a:ext cx="10515600" cy="4515304"/>
          </a:xfrm>
        </p:spPr>
        <p:txBody>
          <a:bodyPr/>
          <a:lstStyle/>
          <a:p>
            <a:r>
              <a:rPr lang="ja-JP" altLang="en-US" dirty="0"/>
              <a:t>下記の</a:t>
            </a:r>
            <a:r>
              <a:rPr lang="en-US" altLang="ja-JP" dirty="0" err="1"/>
              <a:t>github</a:t>
            </a:r>
            <a:r>
              <a:rPr lang="ja-JP" altLang="en-US" dirty="0"/>
              <a:t>にアクセスしてフォルダをダウンロード</a:t>
            </a:r>
            <a:r>
              <a:rPr lang="en-US" altLang="ja-JP" dirty="0"/>
              <a:t>(</a:t>
            </a:r>
            <a:r>
              <a:rPr lang="ja-JP" altLang="en-US" dirty="0"/>
              <a:t>緑色の</a:t>
            </a:r>
            <a:r>
              <a:rPr lang="en-US" altLang="ja-JP" dirty="0"/>
              <a:t>Code</a:t>
            </a:r>
            <a:r>
              <a:rPr lang="ja-JP" altLang="en-US" dirty="0"/>
              <a:t>→</a:t>
            </a:r>
            <a:r>
              <a:rPr lang="en-US" altLang="ja-JP" dirty="0"/>
              <a:t>Download Zip)</a:t>
            </a:r>
          </a:p>
          <a:p>
            <a:r>
              <a:rPr lang="en-US" altLang="ja-JP" dirty="0">
                <a:hlinkClick r:id="rId2"/>
              </a:rPr>
              <a:t>https://github.com/308029/shinkan</a:t>
            </a:r>
            <a:endParaRPr lang="en-US" altLang="ja-JP" dirty="0"/>
          </a:p>
          <a:p>
            <a:endParaRPr lang="ja-JP" altLang="en-US" dirty="0"/>
          </a:p>
        </p:txBody>
      </p:sp>
      <p:sp>
        <p:nvSpPr>
          <p:cNvPr id="8" name="テキスト プレースホルダー 7">
            <a:extLst>
              <a:ext uri="{FF2B5EF4-FFF2-40B4-BE49-F238E27FC236}">
                <a16:creationId xmlns:a16="http://schemas.microsoft.com/office/drawing/2014/main" id="{82185F23-5CA9-8F35-001E-1D91AEC9C8A6}"/>
              </a:ext>
            </a:extLst>
          </p:cNvPr>
          <p:cNvSpPr>
            <a:spLocks noGrp="1"/>
          </p:cNvSpPr>
          <p:nvPr>
            <p:ph type="body" idx="13"/>
          </p:nvPr>
        </p:nvSpPr>
        <p:spPr>
          <a:xfrm>
            <a:off x="427383" y="1237931"/>
            <a:ext cx="10515600" cy="711064"/>
          </a:xfrm>
        </p:spPr>
        <p:txBody>
          <a:bodyPr/>
          <a:lstStyle/>
          <a:p>
            <a:r>
              <a:rPr lang="ja-JP" altLang="en-US" dirty="0"/>
              <a:t>今日使うコード、このスライドのダウンロード</a:t>
            </a:r>
          </a:p>
        </p:txBody>
      </p:sp>
      <p:sp>
        <p:nvSpPr>
          <p:cNvPr id="5" name="タイトル 4">
            <a:extLst>
              <a:ext uri="{FF2B5EF4-FFF2-40B4-BE49-F238E27FC236}">
                <a16:creationId xmlns:a16="http://schemas.microsoft.com/office/drawing/2014/main" id="{B70786FD-D0D6-57A7-D676-8D7113665AF0}"/>
              </a:ext>
            </a:extLst>
          </p:cNvPr>
          <p:cNvSpPr>
            <a:spLocks noGrp="1"/>
          </p:cNvSpPr>
          <p:nvPr>
            <p:ph type="title"/>
          </p:nvPr>
        </p:nvSpPr>
        <p:spPr>
          <a:xfrm>
            <a:off x="427383" y="266699"/>
            <a:ext cx="8844804" cy="755451"/>
          </a:xfrm>
        </p:spPr>
        <p:txBody>
          <a:bodyPr/>
          <a:lstStyle/>
          <a:p>
            <a:r>
              <a:rPr lang="en-US" altLang="ja-JP" dirty="0"/>
              <a:t>2</a:t>
            </a:r>
            <a:r>
              <a:rPr lang="en-US" altLang="ja-JP" dirty="0">
                <a:sym typeface="Calibri"/>
              </a:rPr>
              <a:t>. </a:t>
            </a:r>
            <a:r>
              <a:rPr lang="ja-JP" altLang="en-US" dirty="0">
                <a:sym typeface="Calibri"/>
              </a:rPr>
              <a:t>パソコンで環境構築しよう！</a:t>
            </a:r>
            <a:endParaRPr lang="ja-JP" altLang="en-US" dirty="0"/>
          </a:p>
        </p:txBody>
      </p:sp>
      <p:pic>
        <p:nvPicPr>
          <p:cNvPr id="4" name="図 3" descr="QR コード&#10;&#10;AI によって生成されたコンテンツは間違っている可能性があります。">
            <a:extLst>
              <a:ext uri="{FF2B5EF4-FFF2-40B4-BE49-F238E27FC236}">
                <a16:creationId xmlns:a16="http://schemas.microsoft.com/office/drawing/2014/main" id="{94BE10E1-C243-C5E9-33A0-348E2EDEB05F}"/>
              </a:ext>
            </a:extLst>
          </p:cNvPr>
          <p:cNvPicPr>
            <a:picLocks noChangeAspect="1"/>
          </p:cNvPicPr>
          <p:nvPr/>
        </p:nvPicPr>
        <p:blipFill>
          <a:blip r:embed="rId3"/>
          <a:stretch>
            <a:fillRect/>
          </a:stretch>
        </p:blipFill>
        <p:spPr>
          <a:xfrm>
            <a:off x="8855565" y="3847917"/>
            <a:ext cx="2743384" cy="2743384"/>
          </a:xfrm>
          <a:prstGeom prst="rect">
            <a:avLst/>
          </a:prstGeom>
        </p:spPr>
      </p:pic>
      <p:pic>
        <p:nvPicPr>
          <p:cNvPr id="6" name="図 5">
            <a:extLst>
              <a:ext uri="{FF2B5EF4-FFF2-40B4-BE49-F238E27FC236}">
                <a16:creationId xmlns:a16="http://schemas.microsoft.com/office/drawing/2014/main" id="{9789D1E2-F1B6-753B-4B23-9A19CB821A6A}"/>
              </a:ext>
            </a:extLst>
          </p:cNvPr>
          <p:cNvPicPr>
            <a:picLocks noChangeAspect="1"/>
          </p:cNvPicPr>
          <p:nvPr/>
        </p:nvPicPr>
        <p:blipFill>
          <a:blip r:embed="rId4"/>
          <a:stretch>
            <a:fillRect/>
          </a:stretch>
        </p:blipFill>
        <p:spPr>
          <a:xfrm>
            <a:off x="1325217" y="3577119"/>
            <a:ext cx="4800600" cy="3078334"/>
          </a:xfrm>
          <a:prstGeom prst="rect">
            <a:avLst/>
          </a:prstGeom>
        </p:spPr>
      </p:pic>
    </p:spTree>
    <p:extLst>
      <p:ext uri="{BB962C8B-B14F-4D97-AF65-F5344CB8AC3E}">
        <p14:creationId xmlns:p14="http://schemas.microsoft.com/office/powerpoint/2010/main" val="3992640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2"/>
          <p:cNvSpPr txBox="1">
            <a:spLocks noGrp="1"/>
          </p:cNvSpPr>
          <p:nvPr>
            <p:ph type="body" idx="1"/>
          </p:nvPr>
        </p:nvSpPr>
        <p:spPr>
          <a:xfrm>
            <a:off x="427383" y="1948996"/>
            <a:ext cx="10515600" cy="4515304"/>
          </a:xfrm>
          <a:noFill/>
          <a:ln>
            <a:noFill/>
          </a:ln>
        </p:spPr>
        <p:txBody>
          <a:bodyPr spcFirstLastPara="1" wrap="square" lIns="91425" tIns="45700" rIns="91425" bIns="45700" anchor="t" anchorCtr="0">
            <a:normAutofit/>
          </a:bodyPr>
          <a:lstStyle/>
          <a:p>
            <a:pPr marL="628650" lvl="0" indent="-514350">
              <a:buFont typeface="+mj-lt"/>
              <a:buAutoNum type="arabicPeriod"/>
            </a:pPr>
            <a:r>
              <a:rPr lang="en-US" dirty="0" err="1"/>
              <a:t>Arduinoのインストール</a:t>
            </a:r>
            <a:r>
              <a:rPr lang="en-US" dirty="0"/>
              <a:t>。</a:t>
            </a:r>
          </a:p>
          <a:p>
            <a:pPr marL="628650" lvl="0" indent="-514350">
              <a:buFont typeface="+mj-lt"/>
              <a:buAutoNum type="arabicPeriod"/>
            </a:pPr>
            <a:r>
              <a:rPr lang="en-US" dirty="0"/>
              <a:t>下のサイトに行き、arduino1.8.19をインストール。</a:t>
            </a:r>
            <a:r>
              <a:rPr lang="en-US" dirty="0">
                <a:hlinkClick r:id="rId3"/>
              </a:rPr>
              <a:t>https://www.arduino.cc/en/software</a:t>
            </a:r>
            <a:endParaRPr lang="en-US" dirty="0"/>
          </a:p>
          <a:p>
            <a:pPr marL="628650" lvl="0" indent="-514350">
              <a:buFont typeface="+mj-lt"/>
              <a:buAutoNum type="arabicPeriod"/>
            </a:pPr>
            <a:r>
              <a:rPr lang="en-US" dirty="0" err="1"/>
              <a:t>寄付するか聞かれるので「JUST</a:t>
            </a:r>
            <a:r>
              <a:rPr lang="en-US" dirty="0"/>
              <a:t> </a:t>
            </a:r>
            <a:r>
              <a:rPr lang="en-US" dirty="0" err="1"/>
              <a:t>DOWNLOAD」を押す</a:t>
            </a:r>
            <a:r>
              <a:rPr lang="en-US" dirty="0"/>
              <a:t>。</a:t>
            </a:r>
          </a:p>
          <a:p>
            <a:pPr marL="628650" lvl="0" indent="-514350">
              <a:buFont typeface="+mj-lt"/>
              <a:buAutoNum type="arabicPeriod"/>
            </a:pPr>
            <a:r>
              <a:rPr lang="en-US" dirty="0"/>
              <a:t>2.3 </a:t>
            </a:r>
            <a:r>
              <a:rPr lang="en-US" dirty="0" err="1"/>
              <a:t>zipファイルがダウンロードされるので展開して.exeファイルを開く</a:t>
            </a:r>
            <a:r>
              <a:rPr lang="en-US" dirty="0"/>
              <a:t>。</a:t>
            </a:r>
          </a:p>
        </p:txBody>
      </p:sp>
      <p:sp>
        <p:nvSpPr>
          <p:cNvPr id="5" name="テキスト プレースホルダー 4">
            <a:extLst>
              <a:ext uri="{FF2B5EF4-FFF2-40B4-BE49-F238E27FC236}">
                <a16:creationId xmlns:a16="http://schemas.microsoft.com/office/drawing/2014/main" id="{3B0BC9BC-9F77-36B6-FF59-45BAF59359A4}"/>
              </a:ext>
            </a:extLst>
          </p:cNvPr>
          <p:cNvSpPr>
            <a:spLocks noGrp="1"/>
          </p:cNvSpPr>
          <p:nvPr>
            <p:ph type="body" idx="13"/>
          </p:nvPr>
        </p:nvSpPr>
        <p:spPr>
          <a:xfrm>
            <a:off x="427383" y="1237931"/>
            <a:ext cx="10515600" cy="711064"/>
          </a:xfrm>
        </p:spPr>
        <p:txBody>
          <a:bodyPr/>
          <a:lstStyle/>
          <a:p>
            <a:r>
              <a:rPr lang="en-US" altLang="ja-JP" dirty="0" err="1"/>
              <a:t>Arduinoのインストール</a:t>
            </a:r>
            <a:endParaRPr lang="ja-JP" altLang="en-US" dirty="0"/>
          </a:p>
        </p:txBody>
      </p:sp>
      <p:sp>
        <p:nvSpPr>
          <p:cNvPr id="8" name="タイトル 4">
            <a:extLst>
              <a:ext uri="{FF2B5EF4-FFF2-40B4-BE49-F238E27FC236}">
                <a16:creationId xmlns:a16="http://schemas.microsoft.com/office/drawing/2014/main" id="{4D2BF708-52A9-DB87-9B4B-7030A2A242DA}"/>
              </a:ext>
            </a:extLst>
          </p:cNvPr>
          <p:cNvSpPr>
            <a:spLocks noGrp="1"/>
          </p:cNvSpPr>
          <p:nvPr>
            <p:ph type="title"/>
          </p:nvPr>
        </p:nvSpPr>
        <p:spPr>
          <a:xfrm>
            <a:off x="427383" y="266699"/>
            <a:ext cx="8844804" cy="755451"/>
          </a:xfrm>
        </p:spPr>
        <p:txBody>
          <a:bodyPr/>
          <a:lstStyle/>
          <a:p>
            <a:r>
              <a:rPr lang="en-US" altLang="ja-JP" dirty="0"/>
              <a:t>2</a:t>
            </a:r>
            <a:r>
              <a:rPr lang="en-US" altLang="ja-JP" dirty="0">
                <a:sym typeface="Calibri"/>
              </a:rPr>
              <a:t>. </a:t>
            </a:r>
            <a:r>
              <a:rPr lang="ja-JP" altLang="en-US" dirty="0">
                <a:sym typeface="Calibri"/>
              </a:rPr>
              <a:t>パソコンで環境構築しよう！</a:t>
            </a:r>
            <a:endParaRPr lang="ja-JP" altLang="en-US" dirty="0"/>
          </a:p>
        </p:txBody>
      </p:sp>
      <p:pic>
        <p:nvPicPr>
          <p:cNvPr id="2" name="図 1">
            <a:extLst>
              <a:ext uri="{FF2B5EF4-FFF2-40B4-BE49-F238E27FC236}">
                <a16:creationId xmlns:a16="http://schemas.microsoft.com/office/drawing/2014/main" id="{68796C77-8543-C0E1-F39A-4D925F727100}"/>
              </a:ext>
            </a:extLst>
          </p:cNvPr>
          <p:cNvPicPr>
            <a:picLocks noChangeAspect="1"/>
          </p:cNvPicPr>
          <p:nvPr/>
        </p:nvPicPr>
        <p:blipFill>
          <a:blip r:embed="rId4"/>
          <a:stretch>
            <a:fillRect/>
          </a:stretch>
        </p:blipFill>
        <p:spPr>
          <a:xfrm>
            <a:off x="8289739" y="4361875"/>
            <a:ext cx="3057897" cy="2491620"/>
          </a:xfrm>
          <a:prstGeom prst="rect">
            <a:avLst/>
          </a:prstGeom>
        </p:spPr>
      </p:pic>
      <p:pic>
        <p:nvPicPr>
          <p:cNvPr id="9" name="図 8" descr="QR コード&#10;&#10;AI によって生成されたコンテンツは間違っている可能性があります。">
            <a:extLst>
              <a:ext uri="{FF2B5EF4-FFF2-40B4-BE49-F238E27FC236}">
                <a16:creationId xmlns:a16="http://schemas.microsoft.com/office/drawing/2014/main" id="{2F5290A2-CBDF-2EDD-7284-1D47BF4A2F4B}"/>
              </a:ext>
            </a:extLst>
          </p:cNvPr>
          <p:cNvPicPr>
            <a:picLocks noChangeAspect="1"/>
          </p:cNvPicPr>
          <p:nvPr/>
        </p:nvPicPr>
        <p:blipFill>
          <a:blip r:embed="rId5"/>
          <a:stretch>
            <a:fillRect/>
          </a:stretch>
        </p:blipFill>
        <p:spPr>
          <a:xfrm>
            <a:off x="9614752" y="1295656"/>
            <a:ext cx="2057400" cy="2057400"/>
          </a:xfrm>
          <a:prstGeom prst="rect">
            <a:avLst/>
          </a:prstGeom>
        </p:spPr>
      </p:pic>
    </p:spTree>
  </p:cSld>
  <p:clrMapOvr>
    <a:masterClrMapping/>
  </p:clrMapOvr>
</p:sld>
</file>

<file path=ppt/theme/theme1.xml><?xml version="1.0" encoding="utf-8"?>
<a:theme xmlns:a="http://schemas.openxmlformats.org/drawingml/2006/main" name="Office テーマ">
  <a:themeElements>
    <a:clrScheme name="Office テーマ">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w Cen MT-Rockwell">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C9E3AC"/>
        </a:solidFill>
        <a:ln>
          <a:solidFill>
            <a:srgbClr val="90BE6D"/>
          </a:solidFill>
        </a:ln>
      </a:spPr>
      <a:bodyPr rtlCol="0" anchor="ctr"/>
      <a:lstStyle>
        <a:defPPr algn="ctr">
          <a:defRPr kumimoji="1" dirty="0">
            <a:latin typeface="Helvetica Neue" panose="02000503000000020004" pitchFamily="2" charset="0"/>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テーマ">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927</TotalTime>
  <Words>2082</Words>
  <Application>Microsoft Macintosh PowerPoint</Application>
  <PresentationFormat>ワイド画面</PresentationFormat>
  <Paragraphs>228</Paragraphs>
  <Slides>41</Slides>
  <Notes>20</Notes>
  <HiddenSlides>1</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41</vt:i4>
      </vt:variant>
    </vt:vector>
  </HeadingPairs>
  <TitlesOfParts>
    <vt:vector size="49" baseType="lpstr">
      <vt:lpstr>A P-OTF Gothic MB101 Pr6N B</vt:lpstr>
      <vt:lpstr>A P-OTF ゴシックMB101 Pr6N B</vt:lpstr>
      <vt:lpstr>A-OTF Gothic BBB Pr6N Medium</vt:lpstr>
      <vt:lpstr>A-OTF 中ゴシックBBB Pr6N Med</vt:lpstr>
      <vt:lpstr>Arial</vt:lpstr>
      <vt:lpstr>Calibri</vt:lpstr>
      <vt:lpstr>Helvetica Neue</vt:lpstr>
      <vt:lpstr>Office テーマ</vt:lpstr>
      <vt:lpstr>電装班新歓 -LEDをピカピカ光らせよう！-</vt:lpstr>
      <vt:lpstr>本日の流れ</vt:lpstr>
      <vt:lpstr>1. 新歓基板の紹介 </vt:lpstr>
      <vt:lpstr>1. 新歓基板の説明</vt:lpstr>
      <vt:lpstr>1. 新歓基板の説明</vt:lpstr>
      <vt:lpstr>1. 新歓基板の概要</vt:lpstr>
      <vt:lpstr>2. パソコンで環境構築しよう！ </vt:lpstr>
      <vt:lpstr>2. パソコンで環境構築しよう！</vt:lpstr>
      <vt:lpstr>2. パソコンで環境構築しよう！</vt:lpstr>
      <vt:lpstr>2. パソコンで環境構築しよう！</vt:lpstr>
      <vt:lpstr>2. パソコンで環境構築しよう！</vt:lpstr>
      <vt:lpstr>補. 今回の開発の取り組み方</vt:lpstr>
      <vt:lpstr>3. LEDをピカピカ 　 光らせよう！</vt:lpstr>
      <vt:lpstr>3. LEDをピカピカ光らせよう！</vt:lpstr>
      <vt:lpstr>3. LEDをピカピカ光らせよう！</vt:lpstr>
      <vt:lpstr>3. LEDをピカピカ光らせよう！</vt:lpstr>
      <vt:lpstr>書き込んでみよう！</vt:lpstr>
      <vt:lpstr>3. LEDをピカピカ光らせよう！</vt:lpstr>
      <vt:lpstr>3. LEDをピカピカ光らせよう！</vt:lpstr>
      <vt:lpstr>3. LEDをピカピカ光らせよう！</vt:lpstr>
      <vt:lpstr>3. LEDをピカピカ光らせよう！</vt:lpstr>
      <vt:lpstr>4. ７セグを光らせて数字を表　　 　 示させてみよう！ </vt:lpstr>
      <vt:lpstr>4. 数字を表示させてみよう！</vt:lpstr>
      <vt:lpstr>4. 数字を表示させてみよう！</vt:lpstr>
      <vt:lpstr>4. 数字を表示させてみよう！</vt:lpstr>
      <vt:lpstr>4. 数字を表示させてみよう！</vt:lpstr>
      <vt:lpstr>4. 数字を表示させてみよう！</vt:lpstr>
      <vt:lpstr>5. プルダウンでスイッチを作       ってみよう！ </vt:lpstr>
      <vt:lpstr>5. スイッチを作ってみよう！</vt:lpstr>
      <vt:lpstr>5. スイッチを作ってみよう！</vt:lpstr>
      <vt:lpstr>5. スイッチを作ってみよう！</vt:lpstr>
      <vt:lpstr>5. スイッチを作ってみよう！</vt:lpstr>
      <vt:lpstr>5.カウントダウンゲームを作ってみよう </vt:lpstr>
      <vt:lpstr>5. カウントダウンゲームを作ってみよう</vt:lpstr>
      <vt:lpstr>5. カウントダウンゲームを作ってみよう</vt:lpstr>
      <vt:lpstr>CREATE電装班紹介 </vt:lpstr>
      <vt:lpstr>CREATE・電装班紹介</vt:lpstr>
      <vt:lpstr>CREATE・電装班紹介</vt:lpstr>
      <vt:lpstr>CREATE・電装班紹介</vt:lpstr>
      <vt:lpstr>ぜひCREATEへ！</vt:lpstr>
      <vt:lpstr>編集履歴</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T20240099519</cp:lastModifiedBy>
  <cp:revision>37</cp:revision>
  <dcterms:modified xsi:type="dcterms:W3CDTF">2025-04-07T14:16:39Z</dcterms:modified>
</cp:coreProperties>
</file>